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265" r:id="rId5"/>
    <p:sldId id="264" r:id="rId6"/>
    <p:sldId id="283" r:id="rId7"/>
    <p:sldId id="284" r:id="rId8"/>
    <p:sldId id="285" r:id="rId9"/>
    <p:sldId id="280" r:id="rId10"/>
    <p:sldId id="287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300" r:id="rId24"/>
    <p:sldId id="268" r:id="rId25"/>
    <p:sldId id="301" r:id="rId26"/>
    <p:sldId id="304" r:id="rId27"/>
    <p:sldId id="305" r:id="rId28"/>
    <p:sldId id="306" r:id="rId29"/>
    <p:sldId id="308" r:id="rId30"/>
    <p:sldId id="309" r:id="rId31"/>
    <p:sldId id="311" r:id="rId32"/>
    <p:sldId id="312" r:id="rId33"/>
    <p:sldId id="302" r:id="rId34"/>
    <p:sldId id="303" r:id="rId35"/>
    <p:sldId id="313" r:id="rId36"/>
    <p:sldId id="25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40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51727403@qq.com" initials="1" lastIdx="1" clrIdx="0">
    <p:extLst>
      <p:ext uri="{19B8F6BF-5375-455C-9EA6-DF929625EA0E}">
        <p15:presenceInfo xmlns:p15="http://schemas.microsoft.com/office/powerpoint/2012/main" userId="6fe0cb029e3f2e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C678E"/>
    <a:srgbClr val="FFFFFF"/>
    <a:srgbClr val="B0BF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6314" autoAdjust="0"/>
  </p:normalViewPr>
  <p:slideViewPr>
    <p:cSldViewPr snapToGrid="0">
      <p:cViewPr varScale="1">
        <p:scale>
          <a:sx n="83" d="100"/>
          <a:sy n="83" d="100"/>
        </p:scale>
        <p:origin x="789" y="-68"/>
      </p:cViewPr>
      <p:guideLst>
        <p:guide pos="440"/>
        <p:guide orient="horz" pos="3816"/>
        <p:guide pos="7242"/>
        <p:guide orient="horz" pos="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2T15:28:25.364" idx="1">
    <p:pos x="7221" y="13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DC5DC-2188-4A8E-9B52-870867C2BE72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43D81-2CE0-432F-B2E7-4DC1E7730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7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3D81-2CE0-432F-B2E7-4DC1E7730B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3D81-2CE0-432F-B2E7-4DC1E7730B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03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3D81-2CE0-432F-B2E7-4DC1E7730B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81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3D81-2CE0-432F-B2E7-4DC1E7730B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4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3D81-2CE0-432F-B2E7-4DC1E7730BC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222988-F7A5-40D8-93C2-FFC76DD6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9A7AB5-A93E-4BB9-B456-29E36D7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456C9-71B0-4254-B323-89F5CF60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9047F-5DE1-40DA-AC24-00876ED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65A70-6F68-4B83-92A0-6D80F28C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EB68C-B904-4D82-949D-22E3B851D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AE24F-59F4-4360-AE82-7A8125C36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32B3F-6528-4220-A583-FE0D75546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>
            <a:extLst>
              <a:ext uri="{FF2B5EF4-FFF2-40B4-BE49-F238E27FC236}">
                <a16:creationId xmlns:a16="http://schemas.microsoft.com/office/drawing/2014/main" id="{287EAB18-0589-4427-A798-FDBA81E2758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8F155A47-E696-4AF1-A58C-155C08617DC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351356-B6C7-44B8-84AD-C961CA35C563}"/>
              </a:ext>
            </a:extLst>
          </p:cNvPr>
          <p:cNvGrpSpPr/>
          <p:nvPr/>
        </p:nvGrpSpPr>
        <p:grpSpPr>
          <a:xfrm>
            <a:off x="0" y="-4677"/>
            <a:ext cx="12992100" cy="6862677"/>
            <a:chOff x="0" y="-4677"/>
            <a:chExt cx="12192000" cy="686267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19069A1-09ED-4FF2-BA4E-A15ED1839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8" t="10561" r="2412" b="26928"/>
            <a:stretch/>
          </p:blipFill>
          <p:spPr>
            <a:xfrm>
              <a:off x="0" y="-4677"/>
              <a:ext cx="12192000" cy="6862677"/>
            </a:xfrm>
            <a:prstGeom prst="rect">
              <a:avLst/>
            </a:prstGeom>
          </p:spPr>
        </p:pic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57B119A-55E2-4F3C-B0BF-2BC411F9CD5D}"/>
                </a:ext>
              </a:extLst>
            </p:cNvPr>
            <p:cNvSpPr/>
            <p:nvPr/>
          </p:nvSpPr>
          <p:spPr>
            <a:xfrm>
              <a:off x="1238911" y="147978"/>
              <a:ext cx="9434423" cy="4654525"/>
            </a:xfrm>
            <a:custGeom>
              <a:avLst/>
              <a:gdLst>
                <a:gd name="connsiteX0" fmla="*/ 132689 w 9434423"/>
                <a:gd name="connsiteY0" fmla="*/ 737847 h 4654525"/>
                <a:gd name="connsiteX1" fmla="*/ 180314 w 9434423"/>
                <a:gd name="connsiteY1" fmla="*/ 861672 h 4654525"/>
                <a:gd name="connsiteX2" fmla="*/ 1961489 w 9434423"/>
                <a:gd name="connsiteY2" fmla="*/ 3052422 h 4654525"/>
                <a:gd name="connsiteX3" fmla="*/ 3695039 w 9434423"/>
                <a:gd name="connsiteY3" fmla="*/ 3547722 h 4654525"/>
                <a:gd name="connsiteX4" fmla="*/ 6409664 w 9434423"/>
                <a:gd name="connsiteY4" fmla="*/ 3881097 h 4654525"/>
                <a:gd name="connsiteX5" fmla="*/ 6676364 w 9434423"/>
                <a:gd name="connsiteY5" fmla="*/ 3633447 h 4654525"/>
                <a:gd name="connsiteX6" fmla="*/ 8438489 w 9434423"/>
                <a:gd name="connsiteY6" fmla="*/ 4652622 h 4654525"/>
                <a:gd name="connsiteX7" fmla="*/ 9371939 w 9434423"/>
                <a:gd name="connsiteY7" fmla="*/ 3842997 h 4654525"/>
                <a:gd name="connsiteX8" fmla="*/ 9248114 w 9434423"/>
                <a:gd name="connsiteY8" fmla="*/ 2299947 h 4654525"/>
                <a:gd name="connsiteX9" fmla="*/ 8438489 w 9434423"/>
                <a:gd name="connsiteY9" fmla="*/ 1214097 h 4654525"/>
                <a:gd name="connsiteX10" fmla="*/ 6314414 w 9434423"/>
                <a:gd name="connsiteY10" fmla="*/ 194922 h 4654525"/>
                <a:gd name="connsiteX11" fmla="*/ 5761964 w 9434423"/>
                <a:gd name="connsiteY11" fmla="*/ 4422 h 4654525"/>
                <a:gd name="connsiteX12" fmla="*/ 4742789 w 9434423"/>
                <a:gd name="connsiteY12" fmla="*/ 271122 h 4654525"/>
                <a:gd name="connsiteX13" fmla="*/ 3866489 w 9434423"/>
                <a:gd name="connsiteY13" fmla="*/ 852147 h 4654525"/>
                <a:gd name="connsiteX14" fmla="*/ 2523464 w 9434423"/>
                <a:gd name="connsiteY14" fmla="*/ 623547 h 4654525"/>
                <a:gd name="connsiteX15" fmla="*/ 818489 w 9434423"/>
                <a:gd name="connsiteY15" fmla="*/ 480672 h 4654525"/>
                <a:gd name="connsiteX16" fmla="*/ 132689 w 9434423"/>
                <a:gd name="connsiteY16" fmla="*/ 737847 h 465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34423" h="4654525">
                  <a:moveTo>
                    <a:pt x="132689" y="737847"/>
                  </a:moveTo>
                  <a:cubicBezTo>
                    <a:pt x="26327" y="801347"/>
                    <a:pt x="-124486" y="475910"/>
                    <a:pt x="180314" y="861672"/>
                  </a:cubicBezTo>
                  <a:cubicBezTo>
                    <a:pt x="485114" y="1247434"/>
                    <a:pt x="1375702" y="2604747"/>
                    <a:pt x="1961489" y="3052422"/>
                  </a:cubicBezTo>
                  <a:cubicBezTo>
                    <a:pt x="2547277" y="3500097"/>
                    <a:pt x="2953677" y="3409610"/>
                    <a:pt x="3695039" y="3547722"/>
                  </a:cubicBezTo>
                  <a:cubicBezTo>
                    <a:pt x="4436401" y="3685834"/>
                    <a:pt x="5912777" y="3866810"/>
                    <a:pt x="6409664" y="3881097"/>
                  </a:cubicBezTo>
                  <a:cubicBezTo>
                    <a:pt x="6906552" y="3895385"/>
                    <a:pt x="6338226" y="3504859"/>
                    <a:pt x="6676364" y="3633447"/>
                  </a:cubicBezTo>
                  <a:cubicBezTo>
                    <a:pt x="7014502" y="3762035"/>
                    <a:pt x="7989227" y="4617697"/>
                    <a:pt x="8438489" y="4652622"/>
                  </a:cubicBezTo>
                  <a:cubicBezTo>
                    <a:pt x="8887751" y="4687547"/>
                    <a:pt x="9237001" y="4235110"/>
                    <a:pt x="9371939" y="3842997"/>
                  </a:cubicBezTo>
                  <a:cubicBezTo>
                    <a:pt x="9506877" y="3450884"/>
                    <a:pt x="9403689" y="2738097"/>
                    <a:pt x="9248114" y="2299947"/>
                  </a:cubicBezTo>
                  <a:cubicBezTo>
                    <a:pt x="9092539" y="1861797"/>
                    <a:pt x="8927439" y="1564935"/>
                    <a:pt x="8438489" y="1214097"/>
                  </a:cubicBezTo>
                  <a:cubicBezTo>
                    <a:pt x="7949539" y="863260"/>
                    <a:pt x="6760502" y="396535"/>
                    <a:pt x="6314414" y="194922"/>
                  </a:cubicBezTo>
                  <a:cubicBezTo>
                    <a:pt x="5868326" y="-6691"/>
                    <a:pt x="6023901" y="-8278"/>
                    <a:pt x="5761964" y="4422"/>
                  </a:cubicBezTo>
                  <a:cubicBezTo>
                    <a:pt x="5500027" y="17122"/>
                    <a:pt x="5058702" y="129834"/>
                    <a:pt x="4742789" y="271122"/>
                  </a:cubicBezTo>
                  <a:cubicBezTo>
                    <a:pt x="4426876" y="412410"/>
                    <a:pt x="4236377" y="793409"/>
                    <a:pt x="3866489" y="852147"/>
                  </a:cubicBezTo>
                  <a:cubicBezTo>
                    <a:pt x="3496601" y="910885"/>
                    <a:pt x="3031464" y="685459"/>
                    <a:pt x="2523464" y="623547"/>
                  </a:cubicBezTo>
                  <a:cubicBezTo>
                    <a:pt x="2015464" y="561634"/>
                    <a:pt x="1213776" y="466385"/>
                    <a:pt x="818489" y="480672"/>
                  </a:cubicBezTo>
                  <a:cubicBezTo>
                    <a:pt x="423202" y="494959"/>
                    <a:pt x="239051" y="674347"/>
                    <a:pt x="132689" y="7378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B0DE8A3-59F3-4043-95D8-FE8A80CEE54C}"/>
              </a:ext>
            </a:extLst>
          </p:cNvPr>
          <p:cNvSpPr txBox="1"/>
          <p:nvPr/>
        </p:nvSpPr>
        <p:spPr>
          <a:xfrm>
            <a:off x="2066924" y="2726329"/>
            <a:ext cx="8094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流行病传播过程仿真实践</a:t>
            </a:r>
            <a:endParaRPr lang="en-US" altLang="zh-CN" sz="4800" spc="600" dirty="0">
              <a:solidFill>
                <a:srgbClr val="4C678E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en-US" altLang="zh-CN" sz="48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——SIS</a:t>
            </a:r>
            <a:r>
              <a:rPr lang="zh-CN" altLang="en-US" sz="48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CE59AF-7B62-4708-8A85-02DFCB44456E}"/>
              </a:ext>
            </a:extLst>
          </p:cNvPr>
          <p:cNvGrpSpPr/>
          <p:nvPr/>
        </p:nvGrpSpPr>
        <p:grpSpPr>
          <a:xfrm>
            <a:off x="939752" y="508992"/>
            <a:ext cx="4520175" cy="589647"/>
            <a:chOff x="706580" y="632385"/>
            <a:chExt cx="4520175" cy="58964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5922B7-7ADD-41AD-A849-D125F1DF6AAF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18E624-E362-49D4-A3F6-404103314F3F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ísļîḓé">
            <a:extLst>
              <a:ext uri="{FF2B5EF4-FFF2-40B4-BE49-F238E27FC236}">
                <a16:creationId xmlns:a16="http://schemas.microsoft.com/office/drawing/2014/main" id="{34BC134D-DD95-4164-8E64-4992D60211BC}"/>
              </a:ext>
            </a:extLst>
          </p:cNvPr>
          <p:cNvGrpSpPr/>
          <p:nvPr/>
        </p:nvGrpSpPr>
        <p:grpSpPr>
          <a:xfrm>
            <a:off x="452000" y="592577"/>
            <a:ext cx="519548" cy="519548"/>
            <a:chOff x="5683121" y="1558109"/>
            <a:chExt cx="673626" cy="673626"/>
          </a:xfrm>
        </p:grpSpPr>
        <p:sp>
          <p:nvSpPr>
            <p:cNvPr id="19" name="ïşļíḋê">
              <a:extLst>
                <a:ext uri="{FF2B5EF4-FFF2-40B4-BE49-F238E27FC236}">
                  <a16:creationId xmlns:a16="http://schemas.microsoft.com/office/drawing/2014/main" id="{F9E01EF1-D3ED-45FF-A9D6-FB6242297DAB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îśľîḍe">
              <a:extLst>
                <a:ext uri="{FF2B5EF4-FFF2-40B4-BE49-F238E27FC236}">
                  <a16:creationId xmlns:a16="http://schemas.microsoft.com/office/drawing/2014/main" id="{DC944530-979E-4F66-9E2C-375A47639E68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4325AE-6DF0-4D3C-95FE-D9E7D28C2647}"/>
              </a:ext>
            </a:extLst>
          </p:cNvPr>
          <p:cNvGrpSpPr/>
          <p:nvPr/>
        </p:nvGrpSpPr>
        <p:grpSpPr>
          <a:xfrm>
            <a:off x="4147464" y="1866213"/>
            <a:ext cx="3897072" cy="830997"/>
            <a:chOff x="4147464" y="1866213"/>
            <a:chExt cx="3897072" cy="83099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1EEC3C9-34A8-443E-812F-4BFFDD05DCBF}"/>
                </a:ext>
              </a:extLst>
            </p:cNvPr>
            <p:cNvSpPr txBox="1"/>
            <p:nvPr/>
          </p:nvSpPr>
          <p:spPr>
            <a:xfrm>
              <a:off x="5133975" y="1866213"/>
              <a:ext cx="1924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C678E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2023</a:t>
              </a:r>
              <a:endParaRPr lang="zh-CN" altLang="en-US" sz="4800" b="1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A9B365A-2115-45DD-9011-7AF2A80382BA}"/>
                </a:ext>
              </a:extLst>
            </p:cNvPr>
            <p:cNvGrpSpPr/>
            <p:nvPr/>
          </p:nvGrpSpPr>
          <p:grpSpPr>
            <a:xfrm>
              <a:off x="4147464" y="2311239"/>
              <a:ext cx="3897072" cy="0"/>
              <a:chOff x="4257678" y="2482689"/>
              <a:chExt cx="3897072" cy="0"/>
            </a:xfrm>
          </p:grpSpPr>
          <p:cxnSp>
            <p:nvCxnSpPr>
              <p:cNvPr id="21" name="直接箭头连接符 25">
                <a:extLst>
                  <a:ext uri="{FF2B5EF4-FFF2-40B4-BE49-F238E27FC236}">
                    <a16:creationId xmlns:a16="http://schemas.microsoft.com/office/drawing/2014/main" id="{504A3E91-CB08-413A-8F19-9EDD7F7C0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678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5">
                <a:extLst>
                  <a:ext uri="{FF2B5EF4-FFF2-40B4-BE49-F238E27FC236}">
                    <a16:creationId xmlns:a16="http://schemas.microsoft.com/office/drawing/2014/main" id="{6AF8AA2E-1ABC-4943-8E3C-6CC641C6C8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34253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B43D288-AE62-48DB-AC8A-8845E023E58F}"/>
              </a:ext>
            </a:extLst>
          </p:cNvPr>
          <p:cNvSpPr/>
          <p:nvPr/>
        </p:nvSpPr>
        <p:spPr>
          <a:xfrm>
            <a:off x="3978697" y="4484380"/>
            <a:ext cx="1961245" cy="3472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演讲人：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AF14897-0B6A-41DB-914E-8045AF4A8C80}"/>
              </a:ext>
            </a:extLst>
          </p:cNvPr>
          <p:cNvSpPr/>
          <p:nvPr/>
        </p:nvSpPr>
        <p:spPr>
          <a:xfrm>
            <a:off x="6305896" y="4484380"/>
            <a:ext cx="1961244" cy="347242"/>
          </a:xfrm>
          <a:prstGeom prst="roundRect">
            <a:avLst>
              <a:gd name="adj" fmla="val 50000"/>
            </a:avLst>
          </a:prstGeom>
          <a:solidFill>
            <a:srgbClr val="4C67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时间：</a:t>
            </a:r>
            <a:r>
              <a:rPr lang="en-US" altLang="zh-CN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2023-x-x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A439FF-8428-4082-966E-ED94FE2CD955}"/>
              </a:ext>
            </a:extLst>
          </p:cNvPr>
          <p:cNvSpPr txBox="1"/>
          <p:nvPr/>
        </p:nvSpPr>
        <p:spPr>
          <a:xfrm>
            <a:off x="11379385" y="1566153"/>
            <a:ext cx="292388" cy="32126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spc="600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SIS MODEL</a:t>
            </a:r>
            <a:endParaRPr lang="zh-CN" altLang="en-US" sz="700" spc="600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81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 animBg="1"/>
      <p:bldP spid="30" grpId="0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4832305B-6220-4DE8-8082-E8622FA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9493" r="26084" b="24455"/>
          <a:stretch/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94266FD-5D9B-4472-A34E-2F4F17E5F7CE}"/>
              </a:ext>
            </a:extLst>
          </p:cNvPr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2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D5C94A-FAC7-443B-8765-C0BAA94C0C8C}"/>
              </a:ext>
            </a:extLst>
          </p:cNvPr>
          <p:cNvSpPr txBox="1"/>
          <p:nvPr/>
        </p:nvSpPr>
        <p:spPr>
          <a:xfrm>
            <a:off x="6429921" y="2856637"/>
            <a:ext cx="5399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E2E273-F0E7-46CA-A618-BF6ABED31343}"/>
              </a:ext>
            </a:extLst>
          </p:cNvPr>
          <p:cNvSpPr txBox="1"/>
          <p:nvPr/>
        </p:nvSpPr>
        <p:spPr>
          <a:xfrm>
            <a:off x="3611337" y="2410361"/>
            <a:ext cx="29953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03</a:t>
            </a:r>
            <a:endParaRPr lang="zh-CN" altLang="en-US" sz="16600" dirty="0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C5F02-9CD0-4D29-985F-5839FA9D1D77}"/>
              </a:ext>
            </a:extLst>
          </p:cNvPr>
          <p:cNvSpPr/>
          <p:nvPr/>
        </p:nvSpPr>
        <p:spPr>
          <a:xfrm>
            <a:off x="10576242" y="695685"/>
            <a:ext cx="1253205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PART 03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9593D4-4A4C-4D22-8A6C-A0FDC2EAAD59}"/>
              </a:ext>
            </a:extLst>
          </p:cNvPr>
          <p:cNvSpPr/>
          <p:nvPr/>
        </p:nvSpPr>
        <p:spPr>
          <a:xfrm>
            <a:off x="722087" y="5998029"/>
            <a:ext cx="482600" cy="70481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ísļîḓé">
            <a:extLst>
              <a:ext uri="{FF2B5EF4-FFF2-40B4-BE49-F238E27FC236}">
                <a16:creationId xmlns:a16="http://schemas.microsoft.com/office/drawing/2014/main" id="{1099C38A-DB28-4D1B-96D7-78FA2DF5166E}"/>
              </a:ext>
            </a:extLst>
          </p:cNvPr>
          <p:cNvGrpSpPr/>
          <p:nvPr/>
        </p:nvGrpSpPr>
        <p:grpSpPr>
          <a:xfrm>
            <a:off x="693300" y="729226"/>
            <a:ext cx="519548" cy="519548"/>
            <a:chOff x="5683121" y="1558109"/>
            <a:chExt cx="673626" cy="673626"/>
          </a:xfrm>
        </p:grpSpPr>
        <p:sp>
          <p:nvSpPr>
            <p:cNvPr id="68" name="ïşļíḋê">
              <a:extLst>
                <a:ext uri="{FF2B5EF4-FFF2-40B4-BE49-F238E27FC236}">
                  <a16:creationId xmlns:a16="http://schemas.microsoft.com/office/drawing/2014/main" id="{D4FFB7BF-FE35-4535-A647-4799CC8F6FD5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śľîḍe">
              <a:extLst>
                <a:ext uri="{FF2B5EF4-FFF2-40B4-BE49-F238E27FC236}">
                  <a16:creationId xmlns:a16="http://schemas.microsoft.com/office/drawing/2014/main" id="{EF1D9936-BDA6-4A9A-AA67-2F1F584B5176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16582-B7B3-C3AB-6943-1230C74C52CF}"/>
              </a:ext>
            </a:extLst>
          </p:cNvPr>
          <p:cNvGrpSpPr/>
          <p:nvPr/>
        </p:nvGrpSpPr>
        <p:grpSpPr>
          <a:xfrm>
            <a:off x="1337209" y="695685"/>
            <a:ext cx="4520175" cy="589647"/>
            <a:chOff x="706580" y="632385"/>
            <a:chExt cx="4520175" cy="5896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DD870D-3E9E-CBDB-40F7-08219EBCD6FD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3BFD1E-D13D-10FC-087A-CA424E1B023B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4E7908C-DE1E-1505-D845-47FF6CD4F1A2}"/>
              </a:ext>
            </a:extLst>
          </p:cNvPr>
          <p:cNvSpPr txBox="1"/>
          <p:nvPr/>
        </p:nvSpPr>
        <p:spPr>
          <a:xfrm>
            <a:off x="7455387" y="4718685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473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365071-D61C-1EAA-CF22-A37C2778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71" y="1777447"/>
            <a:ext cx="6697201" cy="45204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617B0EC-C4B1-F842-DDC0-A63CCDCCB543}"/>
              </a:ext>
            </a:extLst>
          </p:cNvPr>
          <p:cNvSpPr txBox="1"/>
          <p:nvPr/>
        </p:nvSpPr>
        <p:spPr>
          <a:xfrm>
            <a:off x="997197" y="3372616"/>
            <a:ext cx="680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σ=2.5</a:t>
            </a:r>
          </a:p>
        </p:txBody>
      </p:sp>
    </p:spTree>
    <p:extLst>
      <p:ext uri="{BB962C8B-B14F-4D97-AF65-F5344CB8AC3E}">
        <p14:creationId xmlns:p14="http://schemas.microsoft.com/office/powerpoint/2010/main" val="224332833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17B0EC-C4B1-F842-DDC0-A63CCDCCB543}"/>
              </a:ext>
            </a:extLst>
          </p:cNvPr>
          <p:cNvSpPr txBox="1"/>
          <p:nvPr/>
        </p:nvSpPr>
        <p:spPr>
          <a:xfrm>
            <a:off x="997197" y="3372616"/>
            <a:ext cx="680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σ=</a:t>
            </a:r>
            <a:r>
              <a:rPr lang="en-US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1</a:t>
            </a:r>
            <a:r>
              <a:rPr lang="el-GR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.5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5D9AA3-8939-2EF7-6A24-219A5D62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22" y="1842422"/>
            <a:ext cx="6708095" cy="44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276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17B0EC-C4B1-F842-DDC0-A63CCDCCB543}"/>
              </a:ext>
            </a:extLst>
          </p:cNvPr>
          <p:cNvSpPr txBox="1"/>
          <p:nvPr/>
        </p:nvSpPr>
        <p:spPr>
          <a:xfrm>
            <a:off x="997197" y="3372616"/>
            <a:ext cx="680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σ=2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14F887-5DC0-CE18-A24A-6E12C1ED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81" y="1879486"/>
            <a:ext cx="6355191" cy="42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46151"/>
      </p:ext>
    </p:ext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17B0EC-C4B1-F842-DDC0-A63CCDCCB543}"/>
              </a:ext>
            </a:extLst>
          </p:cNvPr>
          <p:cNvSpPr txBox="1"/>
          <p:nvPr/>
        </p:nvSpPr>
        <p:spPr>
          <a:xfrm>
            <a:off x="832811" y="1502213"/>
            <a:ext cx="680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altLang="zh-CN" sz="3600" b="1" i="0" dirty="0">
                <a:solidFill>
                  <a:srgbClr val="0070C0"/>
                </a:solidFill>
                <a:effectLst/>
                <a:latin typeface="Helvetica Neue"/>
              </a:rPr>
              <a:t>σ=2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14F887-5DC0-CE18-A24A-6E12C1ED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3" y="2118353"/>
            <a:ext cx="6355191" cy="42789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14EB01-AE6C-B29C-868E-0FCD08F81931}"/>
              </a:ext>
            </a:extLst>
          </p:cNvPr>
          <p:cNvSpPr txBox="1"/>
          <p:nvPr/>
        </p:nvSpPr>
        <p:spPr>
          <a:xfrm>
            <a:off x="6509541" y="3105834"/>
            <a:ext cx="470556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：最终易感者和感染者的比例将会各自收敛到一个数值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BD4266-4AE2-2B2C-1771-C254A918FDA0}"/>
              </a:ext>
            </a:extLst>
          </p:cNvPr>
          <p:cNvSpPr txBox="1"/>
          <p:nvPr/>
        </p:nvSpPr>
        <p:spPr>
          <a:xfrm>
            <a:off x="6553026" y="4368305"/>
            <a:ext cx="461859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这是由于传染期接触数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σ&gt;1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导致产生了地方平衡点，疫情稳定但不会清零，长期保持一定</a:t>
            </a:r>
            <a:r>
              <a:rPr lang="zh-CN" altLang="en-US" b="0" i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的患病率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18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9990C0-FB4E-8A5A-FD09-599668E9E9A3}"/>
              </a:ext>
            </a:extLst>
          </p:cNvPr>
          <p:cNvSpPr txBox="1"/>
          <p:nvPr/>
        </p:nvSpPr>
        <p:spPr>
          <a:xfrm>
            <a:off x="1089665" y="2937830"/>
            <a:ext cx="1022218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直观地看，若每日治愈的人数大于感染的人数，则疫情会好转，反之不然。</a:t>
            </a:r>
            <a:endParaRPr lang="en-US" altLang="zh-CN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换句话说，患者在感染期间所接触的人（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）若大于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，则疫情不会好转，若小于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，则随着时间的推移，疫情会逐渐消失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5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5651D18-5ED6-841D-9EB9-CEA73599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636" y="3605420"/>
            <a:ext cx="2117567" cy="407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患病者初值i0=0.3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3BB8F6-B199-604E-F5AB-236B118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18" y="1560971"/>
            <a:ext cx="7111049" cy="4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7044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5651D18-5ED6-841D-9EB9-CEA73599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9763" y="1713515"/>
            <a:ext cx="2117567" cy="407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患病者初值i0=0.3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3BB8F6-B199-604E-F5AB-236B118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78" y="2181845"/>
            <a:ext cx="5958252" cy="4108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2F0946-5228-890A-7C47-26F2FCDA9815}"/>
              </a:ext>
            </a:extLst>
          </p:cNvPr>
          <p:cNvSpPr txBox="1"/>
          <p:nvPr/>
        </p:nvSpPr>
        <p:spPr>
          <a:xfrm>
            <a:off x="400693" y="3429000"/>
            <a:ext cx="504461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：当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σ&gt;1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时疫情终将稳定但不会清零，而是长期保持一定的患病率，称为地方病平衡点。</a:t>
            </a:r>
          </a:p>
        </p:txBody>
      </p:sp>
    </p:spTree>
    <p:extLst>
      <p:ext uri="{BB962C8B-B14F-4D97-AF65-F5344CB8AC3E}">
        <p14:creationId xmlns:p14="http://schemas.microsoft.com/office/powerpoint/2010/main" val="327235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5651D18-5ED6-841D-9EB9-CEA73599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274" y="3716012"/>
            <a:ext cx="2117567" cy="407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患病者初值i0=0.3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E98660-8346-48FA-82EC-09B76C36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25" y="1777446"/>
            <a:ext cx="7428549" cy="46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5651D18-5ED6-841D-9EB9-CEA73599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90" y="1618459"/>
            <a:ext cx="2117567" cy="407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患病者初值i0=0.3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E98660-8346-48FA-82EC-09B76C36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7" y="2175139"/>
            <a:ext cx="6567066" cy="41476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DFE17D-074B-FC18-9BC2-4C9BE6A4C869}"/>
              </a:ext>
            </a:extLst>
          </p:cNvPr>
          <p:cNvSpPr txBox="1"/>
          <p:nvPr/>
        </p:nvSpPr>
        <p:spPr>
          <a:xfrm>
            <a:off x="6522544" y="3087034"/>
            <a:ext cx="5383659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：当 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σ&lt;=1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时，传染期接触数小于 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，日接触率小于日治愈率，患病率单调下降，最终清零，与患病率初值无关。 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 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越小，疫情清零速度越快； 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越接近于 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，疫情清零越慢，但最终仍将清零。该点也被成为无病平衡点。</a:t>
            </a:r>
          </a:p>
        </p:txBody>
      </p:sp>
    </p:spTree>
    <p:extLst>
      <p:ext uri="{BB962C8B-B14F-4D97-AF65-F5344CB8AC3E}">
        <p14:creationId xmlns:p14="http://schemas.microsoft.com/office/powerpoint/2010/main" val="21733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C440DFC-B8EB-4246-8206-E203CC4E8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3784600"/>
            <a:ext cx="12193057" cy="307369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738790" y="261099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</a:p>
        </p:txBody>
      </p:sp>
      <p:sp>
        <p:nvSpPr>
          <p:cNvPr id="19" name="ïşļíḋê">
            <a:extLst>
              <a:ext uri="{FF2B5EF4-FFF2-40B4-BE49-F238E27FC236}">
                <a16:creationId xmlns:a16="http://schemas.microsoft.com/office/drawing/2014/main" id="{F9E01EF1-D3ED-45FF-A9D6-FB6242297DAB}"/>
              </a:ext>
            </a:extLst>
          </p:cNvPr>
          <p:cNvSpPr/>
          <p:nvPr/>
        </p:nvSpPr>
        <p:spPr>
          <a:xfrm>
            <a:off x="3897648" y="683097"/>
            <a:ext cx="683776" cy="683776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4C678E"/>
          </a:solidFill>
          <a:ln w="38100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34" name="ïşļíḋê">
            <a:extLst>
              <a:ext uri="{FF2B5EF4-FFF2-40B4-BE49-F238E27FC236}">
                <a16:creationId xmlns:a16="http://schemas.microsoft.com/office/drawing/2014/main" id="{EE4A59C7-E56C-426F-AD26-55A7CDF54555}"/>
              </a:ext>
            </a:extLst>
          </p:cNvPr>
          <p:cNvSpPr/>
          <p:nvPr/>
        </p:nvSpPr>
        <p:spPr>
          <a:xfrm>
            <a:off x="3897648" y="1867132"/>
            <a:ext cx="683776" cy="683776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4C678E"/>
          </a:solidFill>
          <a:ln w="38100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7" name="ïşļíḋê">
            <a:extLst>
              <a:ext uri="{FF2B5EF4-FFF2-40B4-BE49-F238E27FC236}">
                <a16:creationId xmlns:a16="http://schemas.microsoft.com/office/drawing/2014/main" id="{820F2665-7696-4219-A3E5-0BE5EF41B221}"/>
              </a:ext>
            </a:extLst>
          </p:cNvPr>
          <p:cNvSpPr/>
          <p:nvPr/>
        </p:nvSpPr>
        <p:spPr>
          <a:xfrm>
            <a:off x="3897648" y="3029624"/>
            <a:ext cx="683776" cy="683776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4C678E"/>
          </a:solidFill>
          <a:ln w="38100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8" name="ïşļíḋê">
            <a:extLst>
              <a:ext uri="{FF2B5EF4-FFF2-40B4-BE49-F238E27FC236}">
                <a16:creationId xmlns:a16="http://schemas.microsoft.com/office/drawing/2014/main" id="{7A5E18C5-47B4-4827-BF23-4FFF3FCFD229}"/>
              </a:ext>
            </a:extLst>
          </p:cNvPr>
          <p:cNvSpPr/>
          <p:nvPr/>
        </p:nvSpPr>
        <p:spPr>
          <a:xfrm>
            <a:off x="3900757" y="4174538"/>
            <a:ext cx="683776" cy="683776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4C678E"/>
          </a:solidFill>
          <a:ln w="38100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3676A7-3200-450C-A808-290D8DBA91AF}"/>
              </a:ext>
            </a:extLst>
          </p:cNvPr>
          <p:cNvSpPr txBox="1"/>
          <p:nvPr/>
        </p:nvSpPr>
        <p:spPr>
          <a:xfrm>
            <a:off x="4963085" y="768827"/>
            <a:ext cx="315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E21FC27-4052-4B93-BCC7-4E24D0ED5CCD}"/>
              </a:ext>
            </a:extLst>
          </p:cNvPr>
          <p:cNvSpPr txBox="1"/>
          <p:nvPr/>
        </p:nvSpPr>
        <p:spPr>
          <a:xfrm>
            <a:off x="4963085" y="1916632"/>
            <a:ext cx="513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模型与</a:t>
            </a:r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模型的比较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B6CFC3E-B63B-4C58-9241-7E69DDB9E6E8}"/>
              </a:ext>
            </a:extLst>
          </p:cNvPr>
          <p:cNvSpPr txBox="1"/>
          <p:nvPr/>
        </p:nvSpPr>
        <p:spPr>
          <a:xfrm>
            <a:off x="4963085" y="3074945"/>
            <a:ext cx="542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7291141-14EE-44AD-ABEA-DE05C3D0C036}"/>
              </a:ext>
            </a:extLst>
          </p:cNvPr>
          <p:cNvSpPr txBox="1"/>
          <p:nvPr/>
        </p:nvSpPr>
        <p:spPr>
          <a:xfrm>
            <a:off x="5306432" y="3962153"/>
            <a:ext cx="6168347" cy="123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模型仿真验证</a:t>
            </a:r>
            <a:endParaRPr lang="en-US" altLang="zh-CN" sz="3200" dirty="0">
              <a:solidFill>
                <a:srgbClr val="4C678E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（</a:t>
            </a:r>
            <a:r>
              <a:rPr lang="en-US" altLang="zh-CN" sz="2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NETLOGO</a:t>
            </a:r>
            <a:r>
              <a:rPr lang="zh-CN" altLang="en-US" sz="2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、数值拟合、小世界网络）</a:t>
            </a:r>
            <a:endParaRPr lang="zh-CN" altLang="en-US" sz="3200" dirty="0">
              <a:solidFill>
                <a:srgbClr val="4C678E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D8D435C-554D-42EC-8C3A-2A26CAA73FE2}"/>
              </a:ext>
            </a:extLst>
          </p:cNvPr>
          <p:cNvGrpSpPr/>
          <p:nvPr/>
        </p:nvGrpSpPr>
        <p:grpSpPr>
          <a:xfrm>
            <a:off x="11474779" y="1567543"/>
            <a:ext cx="101600" cy="825500"/>
            <a:chOff x="10833100" y="850900"/>
            <a:chExt cx="101600" cy="825500"/>
          </a:xfrm>
          <a:solidFill>
            <a:schemeClr val="bg1">
              <a:lumMod val="85000"/>
            </a:schemeClr>
          </a:solidFill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3AA69157-08CE-4759-96AE-EF0169AB90F2}"/>
                </a:ext>
              </a:extLst>
            </p:cNvPr>
            <p:cNvSpPr/>
            <p:nvPr/>
          </p:nvSpPr>
          <p:spPr>
            <a:xfrm>
              <a:off x="10833100" y="850900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6445C21E-A46B-4D2B-A840-940E163DFA8D}"/>
                </a:ext>
              </a:extLst>
            </p:cNvPr>
            <p:cNvSpPr/>
            <p:nvPr/>
          </p:nvSpPr>
          <p:spPr>
            <a:xfrm>
              <a:off x="10833100" y="1212850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7D3620D-6B3D-45C1-9390-5EDCC3F60EB3}"/>
                </a:ext>
              </a:extLst>
            </p:cNvPr>
            <p:cNvSpPr/>
            <p:nvPr/>
          </p:nvSpPr>
          <p:spPr>
            <a:xfrm>
              <a:off x="10833100" y="1574800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ïşļíḋê">
            <a:extLst>
              <a:ext uri="{FF2B5EF4-FFF2-40B4-BE49-F238E27FC236}">
                <a16:creationId xmlns:a16="http://schemas.microsoft.com/office/drawing/2014/main" id="{EBB2CDBE-89D7-BB00-E946-6C7729C072EA}"/>
              </a:ext>
            </a:extLst>
          </p:cNvPr>
          <p:cNvSpPr/>
          <p:nvPr/>
        </p:nvSpPr>
        <p:spPr>
          <a:xfrm>
            <a:off x="3900757" y="5371037"/>
            <a:ext cx="683776" cy="683776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4C678E"/>
          </a:solidFill>
          <a:ln w="38100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A8D4B0-4D3F-D971-8D21-5C8E3D6A95CC}"/>
              </a:ext>
            </a:extLst>
          </p:cNvPr>
          <p:cNvSpPr txBox="1"/>
          <p:nvPr/>
        </p:nvSpPr>
        <p:spPr>
          <a:xfrm>
            <a:off x="5016737" y="5466907"/>
            <a:ext cx="165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总结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0B1240-69CE-8D2C-CEC7-BC97B3AE24F5}"/>
              </a:ext>
            </a:extLst>
          </p:cNvPr>
          <p:cNvCxnSpPr>
            <a:cxnSpLocks/>
          </p:cNvCxnSpPr>
          <p:nvPr/>
        </p:nvCxnSpPr>
        <p:spPr>
          <a:xfrm>
            <a:off x="3178857" y="1511347"/>
            <a:ext cx="0" cy="3859690"/>
          </a:xfrm>
          <a:prstGeom prst="line">
            <a:avLst/>
          </a:prstGeom>
          <a:solidFill>
            <a:schemeClr val="bg1">
              <a:lumMod val="95000"/>
              <a:alpha val="44000"/>
            </a:schemeClr>
          </a:solidFill>
          <a:ln>
            <a:gradFill>
              <a:gsLst>
                <a:gs pos="0">
                  <a:srgbClr val="4C678E"/>
                </a:gs>
                <a:gs pos="100000">
                  <a:srgbClr val="4C678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436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 animBg="1"/>
      <p:bldP spid="34" grpId="0" animBg="1"/>
      <p:bldP spid="37" grpId="0" animBg="1"/>
      <p:bldP spid="38" grpId="0" animBg="1"/>
      <p:bldP spid="42" grpId="0"/>
      <p:bldP spid="43" grpId="0"/>
      <p:bldP spid="44" grpId="0"/>
      <p:bldP spid="45" grpId="0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E0B9A1-EAD3-10E0-B3A8-F6223EAF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6" y="1596300"/>
            <a:ext cx="7339052" cy="45987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DD94EB-2315-5993-81FE-DFE550CC65CC}"/>
              </a:ext>
            </a:extLst>
          </p:cNvPr>
          <p:cNvSpPr txBox="1"/>
          <p:nvPr/>
        </p:nvSpPr>
        <p:spPr>
          <a:xfrm>
            <a:off x="2697025" y="-1314261"/>
            <a:ext cx="6801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患病率的一阶导数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di/dt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的变化曲线，表明不论传染期接触数和初值如何，患病率的变化率都将收敛到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，因此疫情终将稳定。当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σ&lt;1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,di/dt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始终是负值，单调上升趋近于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； 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σ&gt;=1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时，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di/dt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始终是正值，先上升达到峰值后再逐渐减小趋近于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6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ripple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E0B9A1-EAD3-10E0-B3A8-F6223EAF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5" y="1647526"/>
            <a:ext cx="7339052" cy="45987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7A07CB2-154D-4B21-65DF-4E181029F13F}"/>
              </a:ext>
            </a:extLst>
          </p:cNvPr>
          <p:cNvSpPr txBox="1"/>
          <p:nvPr/>
        </p:nvSpPr>
        <p:spPr>
          <a:xfrm>
            <a:off x="621645" y="3250708"/>
            <a:ext cx="415076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，不论感染者初值以及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为多少，患病率的变化率都将收敛到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，疫情终将稳定。</a:t>
            </a:r>
            <a:endParaRPr lang="zh-CN" altLang="en-US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30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Analysis of σ parameters by SIS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模型对于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σ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参数的分析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A223B0-BE86-8B71-6A1F-CBF0A168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61" y="1777446"/>
            <a:ext cx="5023278" cy="3093863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7B7DA99-1420-F744-F37B-91175F3F1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61" y="4777316"/>
            <a:ext cx="8862388" cy="1696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7139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结论7：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&lt;=1时，存在无病平衡点，最终疫情会消失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&gt;1时，存在地方平衡点，疫情会长期存在，并保持一定的感染率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A300B5A-2B64-107E-29BE-9C1405A1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59" y="-1300452"/>
            <a:ext cx="7142252" cy="123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378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可以看到，对于不同的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其变化停止（收敛）的位置不同，</a:t>
            </a:r>
            <a:endParaRPr kumimoji="0" lang="en-US" altLang="zh-CN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当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&lt;=1时，曲线收敛到0%处，也就是说最终疫情会消失，存在无病平衡点，</a:t>
            </a:r>
            <a:endParaRPr kumimoji="0" lang="en-US" altLang="zh-CN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而当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&gt;1时，曲线会收敛到各个不同的位置（1-1/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TIXMathJax_Normal-italic"/>
              </a:rPr>
              <a:t>𝜎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），存在地方平衡点，即在改地方，疫情会长期存在，并保持一定的感染率，这与上面的结论相同。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1BE36F-5FFA-97E7-0E1E-1089D829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64" y="5144607"/>
            <a:ext cx="7631047" cy="11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2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4832305B-6220-4DE8-8082-E8622FA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9493" r="26084" b="24455"/>
          <a:stretch/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94266FD-5D9B-4472-A34E-2F4F17E5F7CE}"/>
              </a:ext>
            </a:extLst>
          </p:cNvPr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2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D5C94A-FAC7-443B-8765-C0BAA94C0C8C}"/>
              </a:ext>
            </a:extLst>
          </p:cNvPr>
          <p:cNvSpPr txBox="1"/>
          <p:nvPr/>
        </p:nvSpPr>
        <p:spPr>
          <a:xfrm>
            <a:off x="6429922" y="3102197"/>
            <a:ext cx="5399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模型仿真验证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E2E273-F0E7-46CA-A618-BF6ABED31343}"/>
              </a:ext>
            </a:extLst>
          </p:cNvPr>
          <p:cNvSpPr txBox="1"/>
          <p:nvPr/>
        </p:nvSpPr>
        <p:spPr>
          <a:xfrm>
            <a:off x="3611337" y="2410361"/>
            <a:ext cx="29953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04</a:t>
            </a:r>
            <a:endParaRPr lang="zh-CN" altLang="en-US" sz="16600" dirty="0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C5F02-9CD0-4D29-985F-5839FA9D1D77}"/>
              </a:ext>
            </a:extLst>
          </p:cNvPr>
          <p:cNvSpPr/>
          <p:nvPr/>
        </p:nvSpPr>
        <p:spPr>
          <a:xfrm>
            <a:off x="10576242" y="695685"/>
            <a:ext cx="1253205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PART 04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9593D4-4A4C-4D22-8A6C-A0FDC2EAAD59}"/>
              </a:ext>
            </a:extLst>
          </p:cNvPr>
          <p:cNvSpPr/>
          <p:nvPr/>
        </p:nvSpPr>
        <p:spPr>
          <a:xfrm>
            <a:off x="722087" y="5998029"/>
            <a:ext cx="482600" cy="70481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ísļîḓé">
            <a:extLst>
              <a:ext uri="{FF2B5EF4-FFF2-40B4-BE49-F238E27FC236}">
                <a16:creationId xmlns:a16="http://schemas.microsoft.com/office/drawing/2014/main" id="{1099C38A-DB28-4D1B-96D7-78FA2DF5166E}"/>
              </a:ext>
            </a:extLst>
          </p:cNvPr>
          <p:cNvGrpSpPr/>
          <p:nvPr/>
        </p:nvGrpSpPr>
        <p:grpSpPr>
          <a:xfrm>
            <a:off x="693300" y="729226"/>
            <a:ext cx="519548" cy="519548"/>
            <a:chOff x="5683121" y="1558109"/>
            <a:chExt cx="673626" cy="673626"/>
          </a:xfrm>
        </p:grpSpPr>
        <p:sp>
          <p:nvSpPr>
            <p:cNvPr id="68" name="ïşļíḋê">
              <a:extLst>
                <a:ext uri="{FF2B5EF4-FFF2-40B4-BE49-F238E27FC236}">
                  <a16:creationId xmlns:a16="http://schemas.microsoft.com/office/drawing/2014/main" id="{D4FFB7BF-FE35-4535-A647-4799CC8F6FD5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śľîḍe">
              <a:extLst>
                <a:ext uri="{FF2B5EF4-FFF2-40B4-BE49-F238E27FC236}">
                  <a16:creationId xmlns:a16="http://schemas.microsoft.com/office/drawing/2014/main" id="{EF1D9936-BDA6-4A9A-AA67-2F1F584B5176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16582-B7B3-C3AB-6943-1230C74C52CF}"/>
              </a:ext>
            </a:extLst>
          </p:cNvPr>
          <p:cNvGrpSpPr/>
          <p:nvPr/>
        </p:nvGrpSpPr>
        <p:grpSpPr>
          <a:xfrm>
            <a:off x="1337209" y="695685"/>
            <a:ext cx="4520175" cy="589647"/>
            <a:chOff x="706580" y="632385"/>
            <a:chExt cx="4520175" cy="5896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DD870D-3E9E-CBDB-40F7-08219EBCD6FD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3BFD1E-D13D-10FC-087A-CA424E1B023B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4E7908C-DE1E-1505-D845-47FF6CD4F1A2}"/>
              </a:ext>
            </a:extLst>
          </p:cNvPr>
          <p:cNvSpPr txBox="1"/>
          <p:nvPr/>
        </p:nvSpPr>
        <p:spPr>
          <a:xfrm>
            <a:off x="6705375" y="416468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96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NETLOGO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仿真验证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9D7D-4978-449E-AD1D-0B33B5C2264C}"/>
              </a:ext>
            </a:extLst>
          </p:cNvPr>
          <p:cNvSpPr/>
          <p:nvPr/>
        </p:nvSpPr>
        <p:spPr>
          <a:xfrm>
            <a:off x="512004" y="1425433"/>
            <a:ext cx="2880172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采用</a:t>
            </a: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NETLOGO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仿真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18FAD8-A203-CF44-0356-9721405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12" y="2008342"/>
            <a:ext cx="9983755" cy="4328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B81CCE-B091-B65D-B7A0-81386AC43C71}"/>
              </a:ext>
            </a:extLst>
          </p:cNvPr>
          <p:cNvSpPr txBox="1"/>
          <p:nvPr/>
        </p:nvSpPr>
        <p:spPr>
          <a:xfrm>
            <a:off x="8877872" y="1663481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1m</a:t>
            </a:r>
            <a:r>
              <a:rPr lang="zh-CN" altLang="en-US" dirty="0">
                <a:solidFill>
                  <a:srgbClr val="FF0000"/>
                </a:solidFill>
              </a:rPr>
              <a:t>距离</a:t>
            </a:r>
          </a:p>
        </p:txBody>
      </p:sp>
    </p:spTree>
    <p:extLst>
      <p:ext uri="{BB962C8B-B14F-4D97-AF65-F5344CB8AC3E}">
        <p14:creationId xmlns:p14="http://schemas.microsoft.com/office/powerpoint/2010/main" val="4850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85CF499-E77D-C702-FB58-383D51CA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8" y="2008342"/>
            <a:ext cx="9229794" cy="380604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NETLOGO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仿真验证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9D7D-4978-449E-AD1D-0B33B5C2264C}"/>
              </a:ext>
            </a:extLst>
          </p:cNvPr>
          <p:cNvSpPr/>
          <p:nvPr/>
        </p:nvSpPr>
        <p:spPr>
          <a:xfrm>
            <a:off x="512004" y="1425433"/>
            <a:ext cx="2880172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采用</a:t>
            </a: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NETLOGO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仿真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E5BE12-3808-F57C-49EC-76BA42A29008}"/>
              </a:ext>
            </a:extLst>
          </p:cNvPr>
          <p:cNvSpPr txBox="1"/>
          <p:nvPr/>
        </p:nvSpPr>
        <p:spPr>
          <a:xfrm>
            <a:off x="8877872" y="1663481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1m</a:t>
            </a:r>
            <a:r>
              <a:rPr lang="zh-CN" altLang="en-US" dirty="0">
                <a:solidFill>
                  <a:srgbClr val="FF0000"/>
                </a:solidFill>
              </a:rPr>
              <a:t>距离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EE2A37-B8EF-6EDF-F317-9D10537125AA}"/>
              </a:ext>
            </a:extLst>
          </p:cNvPr>
          <p:cNvSpPr/>
          <p:nvPr/>
        </p:nvSpPr>
        <p:spPr>
          <a:xfrm>
            <a:off x="7388520" y="2961504"/>
            <a:ext cx="5693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226</a:t>
            </a:r>
            <a:endParaRPr lang="zh-CN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9C6095-FBDB-E24A-6F6F-10AC011C9CDA}"/>
              </a:ext>
            </a:extLst>
          </p:cNvPr>
          <p:cNvSpPr/>
          <p:nvPr/>
        </p:nvSpPr>
        <p:spPr>
          <a:xfrm>
            <a:off x="819137" y="5688533"/>
            <a:ext cx="56268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感染人数占比（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1-1/σ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）：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226/396=57%</a:t>
            </a:r>
            <a:endParaRPr lang="zh-CN" alt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9ED5D0-F1AC-565F-51D0-29E1CBB65D04}"/>
              </a:ext>
            </a:extLst>
          </p:cNvPr>
          <p:cNvSpPr/>
          <p:nvPr/>
        </p:nvSpPr>
        <p:spPr>
          <a:xfrm>
            <a:off x="7388520" y="5460442"/>
            <a:ext cx="18245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σ=2.32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8699895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NETLOGO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仿真验证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9D7D-4978-449E-AD1D-0B33B5C2264C}"/>
              </a:ext>
            </a:extLst>
          </p:cNvPr>
          <p:cNvSpPr/>
          <p:nvPr/>
        </p:nvSpPr>
        <p:spPr>
          <a:xfrm>
            <a:off x="512004" y="1425433"/>
            <a:ext cx="2880172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采用</a:t>
            </a: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NETLOGO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仿真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5245F4-7231-6B8C-1DD3-1111920D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1" y="2008342"/>
            <a:ext cx="10531151" cy="45356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CE4571-D0E2-2108-1B8C-2A84F5138A76}"/>
              </a:ext>
            </a:extLst>
          </p:cNvPr>
          <p:cNvSpPr txBox="1"/>
          <p:nvPr/>
        </p:nvSpPr>
        <p:spPr>
          <a:xfrm>
            <a:off x="8877872" y="1663481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1m</a:t>
            </a:r>
            <a:r>
              <a:rPr lang="zh-CN" altLang="en-US" dirty="0">
                <a:solidFill>
                  <a:srgbClr val="FF0000"/>
                </a:solidFill>
              </a:rPr>
              <a:t>距离</a:t>
            </a:r>
          </a:p>
        </p:txBody>
      </p:sp>
    </p:spTree>
    <p:extLst>
      <p:ext uri="{BB962C8B-B14F-4D97-AF65-F5344CB8AC3E}">
        <p14:creationId xmlns:p14="http://schemas.microsoft.com/office/powerpoint/2010/main" val="1662052293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NETLOGO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仿真验证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9D7D-4978-449E-AD1D-0B33B5C2264C}"/>
              </a:ext>
            </a:extLst>
          </p:cNvPr>
          <p:cNvSpPr/>
          <p:nvPr/>
        </p:nvSpPr>
        <p:spPr>
          <a:xfrm>
            <a:off x="512004" y="1425433"/>
            <a:ext cx="2880172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采用</a:t>
            </a: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NETLOGO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仿真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3A55D8-2373-EC90-2707-3F44189DA089}"/>
              </a:ext>
            </a:extLst>
          </p:cNvPr>
          <p:cNvSpPr/>
          <p:nvPr/>
        </p:nvSpPr>
        <p:spPr>
          <a:xfrm>
            <a:off x="7716444" y="1571114"/>
            <a:ext cx="3183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1.5m σ</a:t>
            </a:r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减小但仍</a:t>
            </a:r>
            <a:r>
              <a:rPr lang="en-US" altLang="zh-C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&gt;1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27E166-E287-EF51-CA29-9C5E19D4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72" y="2119338"/>
            <a:ext cx="9591869" cy="398033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864BCEB-2896-6F8F-34D4-CA4C75D73D35}"/>
              </a:ext>
            </a:extLst>
          </p:cNvPr>
          <p:cNvSpPr/>
          <p:nvPr/>
        </p:nvSpPr>
        <p:spPr>
          <a:xfrm>
            <a:off x="7654368" y="4818296"/>
            <a:ext cx="44114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70</a:t>
            </a:r>
            <a:endParaRPr lang="zh-CN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49F0F0-2226-5F5C-A874-F4991FDDA0DD}"/>
              </a:ext>
            </a:extLst>
          </p:cNvPr>
          <p:cNvSpPr/>
          <p:nvPr/>
        </p:nvSpPr>
        <p:spPr>
          <a:xfrm>
            <a:off x="664505" y="6012151"/>
            <a:ext cx="54553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感染人数占比（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1-1/σ</a:t>
            </a:r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）：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70</a:t>
            </a:r>
            <a:r>
              <a:rPr lang="en-US" altLang="zh-CN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/260=27%</a:t>
            </a:r>
            <a:endParaRPr lang="zh-CN" alt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77879E-FAE0-4836-28FE-41FB6F4889D3}"/>
              </a:ext>
            </a:extLst>
          </p:cNvPr>
          <p:cNvSpPr/>
          <p:nvPr/>
        </p:nvSpPr>
        <p:spPr>
          <a:xfrm>
            <a:off x="7246480" y="5847814"/>
            <a:ext cx="1824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σ=1.36</a:t>
            </a:r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8363352"/>
      </p:ext>
    </p:ext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lt"/>
              </a:rPr>
              <a:t>NETLOGO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仿真验证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9D7D-4978-449E-AD1D-0B33B5C2264C}"/>
              </a:ext>
            </a:extLst>
          </p:cNvPr>
          <p:cNvSpPr/>
          <p:nvPr/>
        </p:nvSpPr>
        <p:spPr>
          <a:xfrm>
            <a:off x="512004" y="1425433"/>
            <a:ext cx="2880172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采用</a:t>
            </a: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NETLOGO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仿真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3A55D8-2373-EC90-2707-3F44189DA089}"/>
              </a:ext>
            </a:extLst>
          </p:cNvPr>
          <p:cNvSpPr/>
          <p:nvPr/>
        </p:nvSpPr>
        <p:spPr>
          <a:xfrm>
            <a:off x="7736566" y="1577385"/>
            <a:ext cx="32704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σ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很大，人口密度大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B5A42C-5D9F-051C-8354-26CC88E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7" y="2079524"/>
            <a:ext cx="9308387" cy="39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9275"/>
      </p:ext>
    </p:ext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真实数据仿真预测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5F9775-CE70-5169-30A9-F5851E008C4A}"/>
              </a:ext>
            </a:extLst>
          </p:cNvPr>
          <p:cNvSpPr/>
          <p:nvPr/>
        </p:nvSpPr>
        <p:spPr>
          <a:xfrm>
            <a:off x="1407886" y="1812857"/>
            <a:ext cx="43332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日正式全面放开</a:t>
            </a:r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A1E07B-25AC-BA91-BCF9-0A574EB37EE3}"/>
              </a:ext>
            </a:extLst>
          </p:cNvPr>
          <p:cNvSpPr txBox="1"/>
          <p:nvPr/>
        </p:nvSpPr>
        <p:spPr>
          <a:xfrm>
            <a:off x="1407886" y="5733696"/>
            <a:ext cx="412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数据来源：上海市卫生健康委员会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A23333-7AC5-70DB-A426-5E405CB4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52" y="2547257"/>
            <a:ext cx="4312472" cy="28749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F5C2753-C6BD-F3AA-250B-461ED810CDA2}"/>
              </a:ext>
            </a:extLst>
          </p:cNvPr>
          <p:cNvSpPr/>
          <p:nvPr/>
        </p:nvSpPr>
        <p:spPr>
          <a:xfrm>
            <a:off x="5980922" y="3231308"/>
            <a:ext cx="6006035" cy="29586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10-13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日上海现存病例平均为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298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按照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天康复，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u=1/7=0.14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新增确诊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154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人，日接触率为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0.52</a:t>
            </a:r>
          </a:p>
          <a:p>
            <a:pPr>
              <a:lnSpc>
                <a:spcPct val="150000"/>
              </a:lnSpc>
            </a:pP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σ=3.64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最终感染占比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=73%</a:t>
            </a:r>
          </a:p>
          <a:p>
            <a:pPr>
              <a:lnSpc>
                <a:spcPct val="150000"/>
              </a:lnSpc>
            </a:pP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1C979E-A5DA-5D60-FBE6-DF10FB72C8EE}"/>
              </a:ext>
            </a:extLst>
          </p:cNvPr>
          <p:cNvGrpSpPr/>
          <p:nvPr/>
        </p:nvGrpSpPr>
        <p:grpSpPr>
          <a:xfrm>
            <a:off x="6243575" y="1676901"/>
            <a:ext cx="5624760" cy="1421558"/>
            <a:chOff x="6243575" y="1676901"/>
            <a:chExt cx="5624760" cy="142155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802D5BD-A605-03D0-7B8D-0E483E705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3575" y="1676901"/>
              <a:ext cx="5624760" cy="737673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786F848-D936-A9F9-6B4F-3AE7EBE8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0469" y="2414574"/>
              <a:ext cx="5570971" cy="683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400144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4832305B-6220-4DE8-8082-E8622FA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9493" r="26084" b="24455"/>
          <a:stretch/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94266FD-5D9B-4472-A34E-2F4F17E5F7CE}"/>
              </a:ext>
            </a:extLst>
          </p:cNvPr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2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D5C94A-FAC7-443B-8765-C0BAA94C0C8C}"/>
              </a:ext>
            </a:extLst>
          </p:cNvPr>
          <p:cNvSpPr txBox="1"/>
          <p:nvPr/>
        </p:nvSpPr>
        <p:spPr>
          <a:xfrm>
            <a:off x="6528529" y="3080839"/>
            <a:ext cx="3947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E2E273-F0E7-46CA-A618-BF6ABED31343}"/>
              </a:ext>
            </a:extLst>
          </p:cNvPr>
          <p:cNvSpPr txBox="1"/>
          <p:nvPr/>
        </p:nvSpPr>
        <p:spPr>
          <a:xfrm>
            <a:off x="3611337" y="2410361"/>
            <a:ext cx="29953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01</a:t>
            </a:r>
            <a:endParaRPr lang="zh-CN" altLang="en-US" sz="16600" dirty="0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91428B8-175E-41BD-8B92-606DBC1100B8}"/>
              </a:ext>
            </a:extLst>
          </p:cNvPr>
          <p:cNvSpPr txBox="1"/>
          <p:nvPr/>
        </p:nvSpPr>
        <p:spPr>
          <a:xfrm>
            <a:off x="6776014" y="4046853"/>
            <a:ext cx="3264874" cy="224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The Introduction Of SIS Model 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C5F02-9CD0-4D29-985F-5839FA9D1D77}"/>
              </a:ext>
            </a:extLst>
          </p:cNvPr>
          <p:cNvSpPr/>
          <p:nvPr/>
        </p:nvSpPr>
        <p:spPr>
          <a:xfrm>
            <a:off x="10576242" y="695685"/>
            <a:ext cx="1253205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PART 01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9593D4-4A4C-4D22-8A6C-A0FDC2EAAD59}"/>
              </a:ext>
            </a:extLst>
          </p:cNvPr>
          <p:cNvSpPr/>
          <p:nvPr/>
        </p:nvSpPr>
        <p:spPr>
          <a:xfrm>
            <a:off x="722087" y="5998029"/>
            <a:ext cx="482600" cy="70481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ísļîḓé">
            <a:extLst>
              <a:ext uri="{FF2B5EF4-FFF2-40B4-BE49-F238E27FC236}">
                <a16:creationId xmlns:a16="http://schemas.microsoft.com/office/drawing/2014/main" id="{1099C38A-DB28-4D1B-96D7-78FA2DF5166E}"/>
              </a:ext>
            </a:extLst>
          </p:cNvPr>
          <p:cNvGrpSpPr/>
          <p:nvPr/>
        </p:nvGrpSpPr>
        <p:grpSpPr>
          <a:xfrm>
            <a:off x="693300" y="729226"/>
            <a:ext cx="519548" cy="519548"/>
            <a:chOff x="5683121" y="1558109"/>
            <a:chExt cx="673626" cy="673626"/>
          </a:xfrm>
        </p:grpSpPr>
        <p:sp>
          <p:nvSpPr>
            <p:cNvPr id="68" name="ïşļíḋê">
              <a:extLst>
                <a:ext uri="{FF2B5EF4-FFF2-40B4-BE49-F238E27FC236}">
                  <a16:creationId xmlns:a16="http://schemas.microsoft.com/office/drawing/2014/main" id="{D4FFB7BF-FE35-4535-A647-4799CC8F6FD5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śľîḍe">
              <a:extLst>
                <a:ext uri="{FF2B5EF4-FFF2-40B4-BE49-F238E27FC236}">
                  <a16:creationId xmlns:a16="http://schemas.microsoft.com/office/drawing/2014/main" id="{EF1D9936-BDA6-4A9A-AA67-2F1F584B5176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16582-B7B3-C3AB-6943-1230C74C52CF}"/>
              </a:ext>
            </a:extLst>
          </p:cNvPr>
          <p:cNvGrpSpPr/>
          <p:nvPr/>
        </p:nvGrpSpPr>
        <p:grpSpPr>
          <a:xfrm>
            <a:off x="1337209" y="695685"/>
            <a:ext cx="4520175" cy="589647"/>
            <a:chOff x="706580" y="632385"/>
            <a:chExt cx="4520175" cy="5896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DD870D-3E9E-CBDB-40F7-08219EBCD6FD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3BFD1E-D13D-10FC-087A-CA424E1B023B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7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6058722-4B07-A107-A8FD-3ABD8314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5" y="1495079"/>
            <a:ext cx="6648745" cy="452833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真实数据仿真预测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FEB07C-73AC-1633-6ECC-D4FBBCCFD7C7}"/>
              </a:ext>
            </a:extLst>
          </p:cNvPr>
          <p:cNvSpPr txBox="1"/>
          <p:nvPr/>
        </p:nvSpPr>
        <p:spPr>
          <a:xfrm>
            <a:off x="6488185" y="2668558"/>
            <a:ext cx="54864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日放开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疫情将会在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日）后进入爆发期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日）左右增长速度达到最大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随后逐步放缓，在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日）左右进入平稳期，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最终将会有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以上的人被感染</a:t>
            </a:r>
          </a:p>
        </p:txBody>
      </p:sp>
    </p:spTree>
    <p:extLst>
      <p:ext uri="{BB962C8B-B14F-4D97-AF65-F5344CB8AC3E}">
        <p14:creationId xmlns:p14="http://schemas.microsoft.com/office/powerpoint/2010/main" val="3186299136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小世界网络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模型仿真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C531A36-843C-27B1-423F-697D3A2F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94" y="1634534"/>
            <a:ext cx="7491996" cy="48486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AB9A6E-4868-3105-4CDC-1BD0FFC5E544}"/>
              </a:ext>
            </a:extLst>
          </p:cNvPr>
          <p:cNvSpPr txBox="1"/>
          <p:nvPr/>
        </p:nvSpPr>
        <p:spPr>
          <a:xfrm>
            <a:off x="8353973" y="1634534"/>
            <a:ext cx="3058329" cy="12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本次实验挑选了中心度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最高的三个点作为感染源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初始感染人数为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1%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984C485-21EA-803C-BB76-8541103D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973" y="3067455"/>
            <a:ext cx="3311846" cy="7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1879"/>
      </p:ext>
    </p:ext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59028AC-AFA3-A86C-1786-87AD7918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88" y="2088871"/>
            <a:ext cx="5780659" cy="38294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2979506" y="541929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小世界网络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模型仿真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407886" y="939638"/>
            <a:ext cx="9376228" cy="79345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5954B-8134-97EC-FE0D-C97ED0D8D9A0}"/>
              </a:ext>
            </a:extLst>
          </p:cNvPr>
          <p:cNvSpPr txBox="1"/>
          <p:nvPr/>
        </p:nvSpPr>
        <p:spPr>
          <a:xfrm>
            <a:off x="4660818" y="1257031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8802CC4-58FF-D9A8-FCC5-280ADCE85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7" y="1992592"/>
            <a:ext cx="6033071" cy="40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77559"/>
      </p:ext>
    </p:ext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4832305B-6220-4DE8-8082-E8622FA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9493" r="26084" b="24455"/>
          <a:stretch/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94266FD-5D9B-4472-A34E-2F4F17E5F7CE}"/>
              </a:ext>
            </a:extLst>
          </p:cNvPr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2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D5C94A-FAC7-443B-8765-C0BAA94C0C8C}"/>
              </a:ext>
            </a:extLst>
          </p:cNvPr>
          <p:cNvSpPr txBox="1"/>
          <p:nvPr/>
        </p:nvSpPr>
        <p:spPr>
          <a:xfrm>
            <a:off x="6429922" y="3102197"/>
            <a:ext cx="288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总结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E2E273-F0E7-46CA-A618-BF6ABED31343}"/>
              </a:ext>
            </a:extLst>
          </p:cNvPr>
          <p:cNvSpPr txBox="1"/>
          <p:nvPr/>
        </p:nvSpPr>
        <p:spPr>
          <a:xfrm>
            <a:off x="3611337" y="2410361"/>
            <a:ext cx="29953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05</a:t>
            </a:r>
            <a:endParaRPr lang="zh-CN" altLang="en-US" sz="16600" dirty="0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C5F02-9CD0-4D29-985F-5839FA9D1D77}"/>
              </a:ext>
            </a:extLst>
          </p:cNvPr>
          <p:cNvSpPr/>
          <p:nvPr/>
        </p:nvSpPr>
        <p:spPr>
          <a:xfrm>
            <a:off x="10576242" y="695685"/>
            <a:ext cx="1253205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PART 05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9593D4-4A4C-4D22-8A6C-A0FDC2EAAD59}"/>
              </a:ext>
            </a:extLst>
          </p:cNvPr>
          <p:cNvSpPr/>
          <p:nvPr/>
        </p:nvSpPr>
        <p:spPr>
          <a:xfrm>
            <a:off x="722087" y="5998029"/>
            <a:ext cx="482600" cy="70481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ísļîḓé">
            <a:extLst>
              <a:ext uri="{FF2B5EF4-FFF2-40B4-BE49-F238E27FC236}">
                <a16:creationId xmlns:a16="http://schemas.microsoft.com/office/drawing/2014/main" id="{1099C38A-DB28-4D1B-96D7-78FA2DF5166E}"/>
              </a:ext>
            </a:extLst>
          </p:cNvPr>
          <p:cNvGrpSpPr/>
          <p:nvPr/>
        </p:nvGrpSpPr>
        <p:grpSpPr>
          <a:xfrm>
            <a:off x="693300" y="729226"/>
            <a:ext cx="519548" cy="519548"/>
            <a:chOff x="5683121" y="1558109"/>
            <a:chExt cx="673626" cy="673626"/>
          </a:xfrm>
        </p:grpSpPr>
        <p:sp>
          <p:nvSpPr>
            <p:cNvPr id="68" name="ïşļíḋê">
              <a:extLst>
                <a:ext uri="{FF2B5EF4-FFF2-40B4-BE49-F238E27FC236}">
                  <a16:creationId xmlns:a16="http://schemas.microsoft.com/office/drawing/2014/main" id="{D4FFB7BF-FE35-4535-A647-4799CC8F6FD5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śľîḍe">
              <a:extLst>
                <a:ext uri="{FF2B5EF4-FFF2-40B4-BE49-F238E27FC236}">
                  <a16:creationId xmlns:a16="http://schemas.microsoft.com/office/drawing/2014/main" id="{EF1D9936-BDA6-4A9A-AA67-2F1F584B5176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16582-B7B3-C3AB-6943-1230C74C52CF}"/>
              </a:ext>
            </a:extLst>
          </p:cNvPr>
          <p:cNvGrpSpPr/>
          <p:nvPr/>
        </p:nvGrpSpPr>
        <p:grpSpPr>
          <a:xfrm>
            <a:off x="1337209" y="695685"/>
            <a:ext cx="4520175" cy="589647"/>
            <a:chOff x="706580" y="632385"/>
            <a:chExt cx="4520175" cy="5896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DD870D-3E9E-CBDB-40F7-08219EBCD6FD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3BFD1E-D13D-10FC-087A-CA424E1B023B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4E7908C-DE1E-1505-D845-47FF6CD4F1A2}"/>
              </a:ext>
            </a:extLst>
          </p:cNvPr>
          <p:cNvSpPr txBox="1"/>
          <p:nvPr/>
        </p:nvSpPr>
        <p:spPr>
          <a:xfrm>
            <a:off x="6705375" y="416468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SIS model simulation verification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3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C386E54-572F-7D0F-C233-058B46500B00}"/>
              </a:ext>
            </a:extLst>
          </p:cNvPr>
          <p:cNvSpPr/>
          <p:nvPr/>
        </p:nvSpPr>
        <p:spPr>
          <a:xfrm>
            <a:off x="693019" y="1620485"/>
            <a:ext cx="10915048" cy="4289297"/>
          </a:xfrm>
          <a:prstGeom prst="rect">
            <a:avLst/>
          </a:prstGeom>
          <a:gradFill>
            <a:gsLst>
              <a:gs pos="34000">
                <a:srgbClr val="4472C4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5676268" y="1229155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SUMMARY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118054" y="556888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总结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3483429" y="948217"/>
            <a:ext cx="5225142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CB31CCD-EBA9-5ED5-9233-61DE489971C0}"/>
              </a:ext>
            </a:extLst>
          </p:cNvPr>
          <p:cNvSpPr txBox="1"/>
          <p:nvPr/>
        </p:nvSpPr>
        <p:spPr>
          <a:xfrm>
            <a:off x="861461" y="1873685"/>
            <a:ext cx="10578164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对于流感等反复感染的病毒，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模型能够进行大致的刻画，帮助我们把握关键（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），从而更好地打破病毒传播链。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模型可以预测一个封闭地区疫情的爆发情况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最大峰值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感染人数等等。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但这一切都建立在封闭的条件下。而常见的外部因素有相对距离、外部区域人口、外部区域人口流动等等，这些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模型都难以考虑。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b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模型无法解决例如：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超级传播者：在病毒传播初期，超级传播者的影响非常大。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潜伏期问题：病人在潜伏期内，也可能具有传染性。</a:t>
            </a:r>
          </a:p>
        </p:txBody>
      </p:sp>
    </p:spTree>
    <p:extLst>
      <p:ext uri="{BB962C8B-B14F-4D97-AF65-F5344CB8AC3E}">
        <p14:creationId xmlns:p14="http://schemas.microsoft.com/office/powerpoint/2010/main" val="404783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01360C-80B0-7CDA-7BEF-0FCCC8B7350F}"/>
              </a:ext>
            </a:extLst>
          </p:cNvPr>
          <p:cNvSpPr txBox="1"/>
          <p:nvPr/>
        </p:nvSpPr>
        <p:spPr>
          <a:xfrm>
            <a:off x="475861" y="968583"/>
            <a:ext cx="11420670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[1]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徐涵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张庆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复杂网络上传播动力学模型研究综述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[J].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情报科学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2020,38(10):159-167.D</a:t>
            </a:r>
            <a:r>
              <a:rPr lang="en-US" altLang="zh-CN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OI:10.13833/j.issn.1007-7634.2020.10.024.</a:t>
            </a:r>
            <a:r>
              <a:rPr lang="en-US" altLang="zh-CN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152400" indent="-152400" algn="l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[2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]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孙敏淇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复杂网络上包含相关系数的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SIS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动力学模型建立与分析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[D].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山西大学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DOI:10.27284/d.cnki.gsxiu.2021.001176.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3]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韩克春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张晓勇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吴海英等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基于复杂网络的流行病传播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SIS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模型仿真研究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[J].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现代预防医学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,2014,41(20):3649-3651.</a:t>
            </a:r>
            <a:endParaRPr lang="zh-CN" altLang="en-US" sz="16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marR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[4]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Leonid E.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Zhukov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Epidemics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on networks II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[R].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National Research University Higher School of Economics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,2020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[5]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王佳亮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李海滨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李海燕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基于复杂网络的新冠病毒群体免疫数值仿真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[J/OL].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复杂系统与复杂性科学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:1-8[2023-02-23].http://kns.cnki.net/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kcms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/detail/37.1402.N.20221021.1652.014.html.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[6]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Brusset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X.,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Davari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M.,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Kinra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A., Torre, D.L. (2021). Modelling COVID-19 Ripple Effect and Global Supply Chain Productivity Impacts Using a Reaction-Diffusion Time-Space SIS Model. In: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Dolgui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A., Bernard, A., Lemoine, D., von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Cieminski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G., Romero, D. (eds) Advances in Production Management Systems. Artificial Intelligence for Sustainable and Resilient Production Systems. APMS 2021. IFIP Advances in Information and Communication Technology, vol 633. Springer, Cham. https://doi.org/10.1007/978-3-030-85910-7_1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789E79-FA03-74EF-9CAD-112951689E44}"/>
              </a:ext>
            </a:extLst>
          </p:cNvPr>
          <p:cNvGrpSpPr/>
          <p:nvPr/>
        </p:nvGrpSpPr>
        <p:grpSpPr>
          <a:xfrm>
            <a:off x="1236824" y="470757"/>
            <a:ext cx="9376228" cy="79345"/>
            <a:chOff x="3893464" y="1130139"/>
            <a:chExt cx="4490797" cy="0"/>
          </a:xfrm>
        </p:grpSpPr>
        <p:cxnSp>
          <p:nvCxnSpPr>
            <p:cNvPr id="5" name="直接箭头连接符 25">
              <a:extLst>
                <a:ext uri="{FF2B5EF4-FFF2-40B4-BE49-F238E27FC236}">
                  <a16:creationId xmlns:a16="http://schemas.microsoft.com/office/drawing/2014/main" id="{25EB23F4-8D3F-3C90-0C51-0F47A8BE0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25">
              <a:extLst>
                <a:ext uri="{FF2B5EF4-FFF2-40B4-BE49-F238E27FC236}">
                  <a16:creationId xmlns:a16="http://schemas.microsoft.com/office/drawing/2014/main" id="{92A9F585-96D1-46AD-A00A-C1DE69CE6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A61ACAC-92FB-3C54-1476-72B0FAC50FE5}"/>
              </a:ext>
            </a:extLst>
          </p:cNvPr>
          <p:cNvSpPr txBox="1"/>
          <p:nvPr/>
        </p:nvSpPr>
        <p:spPr>
          <a:xfrm>
            <a:off x="2760498" y="156487"/>
            <a:ext cx="632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84836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351356-B6C7-44B8-84AD-C961CA35C563}"/>
              </a:ext>
            </a:extLst>
          </p:cNvPr>
          <p:cNvGrpSpPr/>
          <p:nvPr/>
        </p:nvGrpSpPr>
        <p:grpSpPr>
          <a:xfrm>
            <a:off x="0" y="-4677"/>
            <a:ext cx="12992100" cy="6862677"/>
            <a:chOff x="0" y="-4677"/>
            <a:chExt cx="12192000" cy="686267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19069A1-09ED-4FF2-BA4E-A15ED1839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8" t="10561" r="2412" b="26928"/>
            <a:stretch/>
          </p:blipFill>
          <p:spPr>
            <a:xfrm>
              <a:off x="0" y="-4677"/>
              <a:ext cx="12192000" cy="6862677"/>
            </a:xfrm>
            <a:prstGeom prst="rect">
              <a:avLst/>
            </a:prstGeom>
          </p:spPr>
        </p:pic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57B119A-55E2-4F3C-B0BF-2BC411F9CD5D}"/>
                </a:ext>
              </a:extLst>
            </p:cNvPr>
            <p:cNvSpPr/>
            <p:nvPr/>
          </p:nvSpPr>
          <p:spPr>
            <a:xfrm>
              <a:off x="1238911" y="147978"/>
              <a:ext cx="9434423" cy="4654525"/>
            </a:xfrm>
            <a:custGeom>
              <a:avLst/>
              <a:gdLst>
                <a:gd name="connsiteX0" fmla="*/ 132689 w 9434423"/>
                <a:gd name="connsiteY0" fmla="*/ 737847 h 4654525"/>
                <a:gd name="connsiteX1" fmla="*/ 180314 w 9434423"/>
                <a:gd name="connsiteY1" fmla="*/ 861672 h 4654525"/>
                <a:gd name="connsiteX2" fmla="*/ 1961489 w 9434423"/>
                <a:gd name="connsiteY2" fmla="*/ 3052422 h 4654525"/>
                <a:gd name="connsiteX3" fmla="*/ 3695039 w 9434423"/>
                <a:gd name="connsiteY3" fmla="*/ 3547722 h 4654525"/>
                <a:gd name="connsiteX4" fmla="*/ 6409664 w 9434423"/>
                <a:gd name="connsiteY4" fmla="*/ 3881097 h 4654525"/>
                <a:gd name="connsiteX5" fmla="*/ 6676364 w 9434423"/>
                <a:gd name="connsiteY5" fmla="*/ 3633447 h 4654525"/>
                <a:gd name="connsiteX6" fmla="*/ 8438489 w 9434423"/>
                <a:gd name="connsiteY6" fmla="*/ 4652622 h 4654525"/>
                <a:gd name="connsiteX7" fmla="*/ 9371939 w 9434423"/>
                <a:gd name="connsiteY7" fmla="*/ 3842997 h 4654525"/>
                <a:gd name="connsiteX8" fmla="*/ 9248114 w 9434423"/>
                <a:gd name="connsiteY8" fmla="*/ 2299947 h 4654525"/>
                <a:gd name="connsiteX9" fmla="*/ 8438489 w 9434423"/>
                <a:gd name="connsiteY9" fmla="*/ 1214097 h 4654525"/>
                <a:gd name="connsiteX10" fmla="*/ 6314414 w 9434423"/>
                <a:gd name="connsiteY10" fmla="*/ 194922 h 4654525"/>
                <a:gd name="connsiteX11" fmla="*/ 5761964 w 9434423"/>
                <a:gd name="connsiteY11" fmla="*/ 4422 h 4654525"/>
                <a:gd name="connsiteX12" fmla="*/ 4742789 w 9434423"/>
                <a:gd name="connsiteY12" fmla="*/ 271122 h 4654525"/>
                <a:gd name="connsiteX13" fmla="*/ 3866489 w 9434423"/>
                <a:gd name="connsiteY13" fmla="*/ 852147 h 4654525"/>
                <a:gd name="connsiteX14" fmla="*/ 2523464 w 9434423"/>
                <a:gd name="connsiteY14" fmla="*/ 623547 h 4654525"/>
                <a:gd name="connsiteX15" fmla="*/ 818489 w 9434423"/>
                <a:gd name="connsiteY15" fmla="*/ 480672 h 4654525"/>
                <a:gd name="connsiteX16" fmla="*/ 132689 w 9434423"/>
                <a:gd name="connsiteY16" fmla="*/ 737847 h 465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34423" h="4654525">
                  <a:moveTo>
                    <a:pt x="132689" y="737847"/>
                  </a:moveTo>
                  <a:cubicBezTo>
                    <a:pt x="26327" y="801347"/>
                    <a:pt x="-124486" y="475910"/>
                    <a:pt x="180314" y="861672"/>
                  </a:cubicBezTo>
                  <a:cubicBezTo>
                    <a:pt x="485114" y="1247434"/>
                    <a:pt x="1375702" y="2604747"/>
                    <a:pt x="1961489" y="3052422"/>
                  </a:cubicBezTo>
                  <a:cubicBezTo>
                    <a:pt x="2547277" y="3500097"/>
                    <a:pt x="2953677" y="3409610"/>
                    <a:pt x="3695039" y="3547722"/>
                  </a:cubicBezTo>
                  <a:cubicBezTo>
                    <a:pt x="4436401" y="3685834"/>
                    <a:pt x="5912777" y="3866810"/>
                    <a:pt x="6409664" y="3881097"/>
                  </a:cubicBezTo>
                  <a:cubicBezTo>
                    <a:pt x="6906552" y="3895385"/>
                    <a:pt x="6338226" y="3504859"/>
                    <a:pt x="6676364" y="3633447"/>
                  </a:cubicBezTo>
                  <a:cubicBezTo>
                    <a:pt x="7014502" y="3762035"/>
                    <a:pt x="7989227" y="4617697"/>
                    <a:pt x="8438489" y="4652622"/>
                  </a:cubicBezTo>
                  <a:cubicBezTo>
                    <a:pt x="8887751" y="4687547"/>
                    <a:pt x="9237001" y="4235110"/>
                    <a:pt x="9371939" y="3842997"/>
                  </a:cubicBezTo>
                  <a:cubicBezTo>
                    <a:pt x="9506877" y="3450884"/>
                    <a:pt x="9403689" y="2738097"/>
                    <a:pt x="9248114" y="2299947"/>
                  </a:cubicBezTo>
                  <a:cubicBezTo>
                    <a:pt x="9092539" y="1861797"/>
                    <a:pt x="8927439" y="1564935"/>
                    <a:pt x="8438489" y="1214097"/>
                  </a:cubicBezTo>
                  <a:cubicBezTo>
                    <a:pt x="7949539" y="863260"/>
                    <a:pt x="6760502" y="396535"/>
                    <a:pt x="6314414" y="194922"/>
                  </a:cubicBezTo>
                  <a:cubicBezTo>
                    <a:pt x="5868326" y="-6691"/>
                    <a:pt x="6023901" y="-8278"/>
                    <a:pt x="5761964" y="4422"/>
                  </a:cubicBezTo>
                  <a:cubicBezTo>
                    <a:pt x="5500027" y="17122"/>
                    <a:pt x="5058702" y="129834"/>
                    <a:pt x="4742789" y="271122"/>
                  </a:cubicBezTo>
                  <a:cubicBezTo>
                    <a:pt x="4426876" y="412410"/>
                    <a:pt x="4236377" y="793409"/>
                    <a:pt x="3866489" y="852147"/>
                  </a:cubicBezTo>
                  <a:cubicBezTo>
                    <a:pt x="3496601" y="910885"/>
                    <a:pt x="3031464" y="685459"/>
                    <a:pt x="2523464" y="623547"/>
                  </a:cubicBezTo>
                  <a:cubicBezTo>
                    <a:pt x="2015464" y="561634"/>
                    <a:pt x="1213776" y="466385"/>
                    <a:pt x="818489" y="480672"/>
                  </a:cubicBezTo>
                  <a:cubicBezTo>
                    <a:pt x="423202" y="494959"/>
                    <a:pt x="239051" y="674347"/>
                    <a:pt x="132689" y="7378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B0DE8A3-59F3-4043-95D8-FE8A80CEE54C}"/>
              </a:ext>
            </a:extLst>
          </p:cNvPr>
          <p:cNvSpPr txBox="1"/>
          <p:nvPr/>
        </p:nvSpPr>
        <p:spPr>
          <a:xfrm>
            <a:off x="2066925" y="2726329"/>
            <a:ext cx="8058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感谢您的欣赏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CE59AF-7B62-4708-8A85-02DFCB44456E}"/>
              </a:ext>
            </a:extLst>
          </p:cNvPr>
          <p:cNvGrpSpPr/>
          <p:nvPr/>
        </p:nvGrpSpPr>
        <p:grpSpPr>
          <a:xfrm>
            <a:off x="939752" y="508992"/>
            <a:ext cx="4520175" cy="589647"/>
            <a:chOff x="706580" y="632385"/>
            <a:chExt cx="4520175" cy="58964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5922B7-7ADD-41AD-A849-D125F1DF6AAF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18E624-E362-49D4-A3F6-404103314F3F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ísļîḓé">
            <a:extLst>
              <a:ext uri="{FF2B5EF4-FFF2-40B4-BE49-F238E27FC236}">
                <a16:creationId xmlns:a16="http://schemas.microsoft.com/office/drawing/2014/main" id="{34BC134D-DD95-4164-8E64-4992D60211BC}"/>
              </a:ext>
            </a:extLst>
          </p:cNvPr>
          <p:cNvGrpSpPr/>
          <p:nvPr/>
        </p:nvGrpSpPr>
        <p:grpSpPr>
          <a:xfrm>
            <a:off x="452000" y="592577"/>
            <a:ext cx="519548" cy="519548"/>
            <a:chOff x="5683121" y="1558109"/>
            <a:chExt cx="673626" cy="673626"/>
          </a:xfrm>
        </p:grpSpPr>
        <p:sp>
          <p:nvSpPr>
            <p:cNvPr id="19" name="ïşļíḋê">
              <a:extLst>
                <a:ext uri="{FF2B5EF4-FFF2-40B4-BE49-F238E27FC236}">
                  <a16:creationId xmlns:a16="http://schemas.microsoft.com/office/drawing/2014/main" id="{F9E01EF1-D3ED-45FF-A9D6-FB6242297DAB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îśľîḍe">
              <a:extLst>
                <a:ext uri="{FF2B5EF4-FFF2-40B4-BE49-F238E27FC236}">
                  <a16:creationId xmlns:a16="http://schemas.microsoft.com/office/drawing/2014/main" id="{DC944530-979E-4F66-9E2C-375A47639E68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4325AE-6DF0-4D3C-95FE-D9E7D28C2647}"/>
              </a:ext>
            </a:extLst>
          </p:cNvPr>
          <p:cNvGrpSpPr/>
          <p:nvPr/>
        </p:nvGrpSpPr>
        <p:grpSpPr>
          <a:xfrm>
            <a:off x="4147464" y="1866213"/>
            <a:ext cx="3897072" cy="830997"/>
            <a:chOff x="4147464" y="1866213"/>
            <a:chExt cx="3897072" cy="83099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1EEC3C9-34A8-443E-812F-4BFFDD05DCBF}"/>
                </a:ext>
              </a:extLst>
            </p:cNvPr>
            <p:cNvSpPr txBox="1"/>
            <p:nvPr/>
          </p:nvSpPr>
          <p:spPr>
            <a:xfrm>
              <a:off x="5133975" y="1866213"/>
              <a:ext cx="1924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C678E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2023</a:t>
              </a:r>
              <a:endParaRPr lang="zh-CN" altLang="en-US" sz="4800" b="1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A9B365A-2115-45DD-9011-7AF2A80382BA}"/>
                </a:ext>
              </a:extLst>
            </p:cNvPr>
            <p:cNvGrpSpPr/>
            <p:nvPr/>
          </p:nvGrpSpPr>
          <p:grpSpPr>
            <a:xfrm>
              <a:off x="4147464" y="2311239"/>
              <a:ext cx="3897072" cy="0"/>
              <a:chOff x="4257678" y="2482689"/>
              <a:chExt cx="3897072" cy="0"/>
            </a:xfrm>
          </p:grpSpPr>
          <p:cxnSp>
            <p:nvCxnSpPr>
              <p:cNvPr id="21" name="直接箭头连接符 25">
                <a:extLst>
                  <a:ext uri="{FF2B5EF4-FFF2-40B4-BE49-F238E27FC236}">
                    <a16:creationId xmlns:a16="http://schemas.microsoft.com/office/drawing/2014/main" id="{504A3E91-CB08-413A-8F19-9EDD7F7C0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678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5">
                <a:extLst>
                  <a:ext uri="{FF2B5EF4-FFF2-40B4-BE49-F238E27FC236}">
                    <a16:creationId xmlns:a16="http://schemas.microsoft.com/office/drawing/2014/main" id="{6AF8AA2E-1ABC-4943-8E3C-6CC641C6C8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34253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E606734-C01F-419C-AEC4-19505A8AEAAB}"/>
              </a:ext>
            </a:extLst>
          </p:cNvPr>
          <p:cNvSpPr/>
          <p:nvPr/>
        </p:nvSpPr>
        <p:spPr>
          <a:xfrm>
            <a:off x="10661515" y="592771"/>
            <a:ext cx="1021404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06/10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AF14897-0B6A-41DB-914E-8045AF4A8C80}"/>
              </a:ext>
            </a:extLst>
          </p:cNvPr>
          <p:cNvSpPr/>
          <p:nvPr/>
        </p:nvSpPr>
        <p:spPr>
          <a:xfrm>
            <a:off x="5072901" y="4224650"/>
            <a:ext cx="1985124" cy="347242"/>
          </a:xfrm>
          <a:prstGeom prst="roundRect">
            <a:avLst>
              <a:gd name="adj" fmla="val 50000"/>
            </a:avLst>
          </a:prstGeom>
          <a:solidFill>
            <a:srgbClr val="4C67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THNAK YOU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A439FF-8428-4082-966E-ED94FE2CD955}"/>
              </a:ext>
            </a:extLst>
          </p:cNvPr>
          <p:cNvSpPr txBox="1"/>
          <p:nvPr/>
        </p:nvSpPr>
        <p:spPr>
          <a:xfrm>
            <a:off x="11379385" y="1566153"/>
            <a:ext cx="292388" cy="32126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spc="600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GRADUATION DEFENSE</a:t>
            </a:r>
            <a:endParaRPr lang="zh-CN" altLang="en-US" sz="700" spc="600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5DAF71E-D7AB-DEC6-4CCB-6DE7B52219F2}"/>
              </a:ext>
            </a:extLst>
          </p:cNvPr>
          <p:cNvSpPr/>
          <p:nvPr/>
        </p:nvSpPr>
        <p:spPr>
          <a:xfrm>
            <a:off x="3987338" y="4880929"/>
            <a:ext cx="1961245" cy="3472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演讲人：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56B6DAD-4D53-3A4C-A9D1-E545AF6F6FBE}"/>
              </a:ext>
            </a:extLst>
          </p:cNvPr>
          <p:cNvSpPr/>
          <p:nvPr/>
        </p:nvSpPr>
        <p:spPr>
          <a:xfrm>
            <a:off x="6314537" y="4880929"/>
            <a:ext cx="1961244" cy="347242"/>
          </a:xfrm>
          <a:prstGeom prst="roundRect">
            <a:avLst>
              <a:gd name="adj" fmla="val 50000"/>
            </a:avLst>
          </a:prstGeom>
          <a:solidFill>
            <a:srgbClr val="4C67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时间：</a:t>
            </a:r>
            <a:r>
              <a:rPr lang="en-US" altLang="zh-CN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2023-x-x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3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9000">
        <p14:pan dir="u"/>
      </p:transition>
    </mc:Choice>
    <mc:Fallback xmlns="">
      <p:transition spd="slow" advTm="9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矩形 1033">
            <a:extLst>
              <a:ext uri="{FF2B5EF4-FFF2-40B4-BE49-F238E27FC236}">
                <a16:creationId xmlns:a16="http://schemas.microsoft.com/office/drawing/2014/main" id="{9D08F781-C7CB-7BAA-39EE-BD3361DFFA62}"/>
              </a:ext>
            </a:extLst>
          </p:cNvPr>
          <p:cNvSpPr/>
          <p:nvPr/>
        </p:nvSpPr>
        <p:spPr>
          <a:xfrm>
            <a:off x="6064114" y="1961949"/>
            <a:ext cx="5218170" cy="3737590"/>
          </a:xfrm>
          <a:prstGeom prst="rect">
            <a:avLst/>
          </a:prstGeom>
          <a:solidFill>
            <a:srgbClr val="92D050">
              <a:alpha val="41000"/>
            </a:srgb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658446" y="509841"/>
            <a:ext cx="467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2692400" y="876318"/>
            <a:ext cx="6381053" cy="45719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12C20F1-27A8-C613-E9E1-BBD7E911007D}"/>
              </a:ext>
            </a:extLst>
          </p:cNvPr>
          <p:cNvSpPr txBox="1"/>
          <p:nvPr/>
        </p:nvSpPr>
        <p:spPr>
          <a:xfrm>
            <a:off x="4387850" y="1147207"/>
            <a:ext cx="3416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SCIENCE AND TECHNOLOGY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4E4A1FF-A6DA-FAA1-F240-1E41DFA6211A}"/>
              </a:ext>
            </a:extLst>
          </p:cNvPr>
          <p:cNvSpPr/>
          <p:nvPr/>
        </p:nvSpPr>
        <p:spPr>
          <a:xfrm>
            <a:off x="877830" y="1584455"/>
            <a:ext cx="4115084" cy="4115084"/>
          </a:xfrm>
          <a:prstGeom prst="ellipse">
            <a:avLst/>
          </a:prstGeom>
          <a:ln>
            <a:gradFill>
              <a:gsLst>
                <a:gs pos="100000">
                  <a:srgbClr val="4C678E">
                    <a:alpha val="0"/>
                  </a:srgbClr>
                </a:gs>
                <a:gs pos="0">
                  <a:srgbClr val="4C678E"/>
                </a:gs>
              </a:gsLst>
              <a:lin ang="1080000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61BB28E-DCD5-91DF-3A8E-D97692EE763D}"/>
              </a:ext>
            </a:extLst>
          </p:cNvPr>
          <p:cNvSpPr/>
          <p:nvPr/>
        </p:nvSpPr>
        <p:spPr>
          <a:xfrm>
            <a:off x="1250835" y="1957460"/>
            <a:ext cx="3369075" cy="3369075"/>
          </a:xfrm>
          <a:prstGeom prst="ellipse">
            <a:avLst/>
          </a:prstGeom>
          <a:solidFill>
            <a:srgbClr val="4C6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1BA861D-959F-1D4C-3FC8-FAB580D89324}"/>
              </a:ext>
            </a:extLst>
          </p:cNvPr>
          <p:cNvSpPr/>
          <p:nvPr/>
        </p:nvSpPr>
        <p:spPr>
          <a:xfrm>
            <a:off x="4781164" y="1793057"/>
            <a:ext cx="574607" cy="57460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837E24-617E-251B-261F-FD909EA9E616}"/>
              </a:ext>
            </a:extLst>
          </p:cNvPr>
          <p:cNvSpPr/>
          <p:nvPr/>
        </p:nvSpPr>
        <p:spPr>
          <a:xfrm>
            <a:off x="862308" y="2025287"/>
            <a:ext cx="168206" cy="168206"/>
          </a:xfrm>
          <a:prstGeom prst="ellipse">
            <a:avLst/>
          </a:prstGeom>
          <a:solidFill>
            <a:srgbClr val="4C6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118D607-CCB4-1357-576A-690B25BCAB96}"/>
              </a:ext>
            </a:extLst>
          </p:cNvPr>
          <p:cNvSpPr/>
          <p:nvPr/>
        </p:nvSpPr>
        <p:spPr>
          <a:xfrm>
            <a:off x="4534422" y="5305515"/>
            <a:ext cx="429464" cy="429464"/>
          </a:xfrm>
          <a:prstGeom prst="ellipse">
            <a:avLst/>
          </a:prstGeom>
          <a:solidFill>
            <a:srgbClr val="4C6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DBB5B551-5D1F-A01F-8FFD-67E95E0CD151}"/>
              </a:ext>
            </a:extLst>
          </p:cNvPr>
          <p:cNvGrpSpPr/>
          <p:nvPr/>
        </p:nvGrpSpPr>
        <p:grpSpPr>
          <a:xfrm>
            <a:off x="1540042" y="2184619"/>
            <a:ext cx="2720808" cy="2729048"/>
            <a:chOff x="1540042" y="2184619"/>
            <a:chExt cx="2720808" cy="272904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BD13B392-317C-2D69-72E0-7F1C4F60DAA6}"/>
                </a:ext>
              </a:extLst>
            </p:cNvPr>
            <p:cNvSpPr/>
            <p:nvPr/>
          </p:nvSpPr>
          <p:spPr>
            <a:xfrm>
              <a:off x="1540042" y="3026365"/>
              <a:ext cx="1049154" cy="104915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易感</a:t>
              </a:r>
              <a:r>
                <a:rPr lang="en-US" altLang="zh-CN" sz="1600" dirty="0"/>
                <a:t>S</a:t>
              </a:r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3F764AE-2EC9-944C-4090-4521CFB665F4}"/>
                </a:ext>
              </a:extLst>
            </p:cNvPr>
            <p:cNvSpPr/>
            <p:nvPr/>
          </p:nvSpPr>
          <p:spPr>
            <a:xfrm>
              <a:off x="3211696" y="3026365"/>
              <a:ext cx="1049154" cy="104915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感染</a:t>
              </a:r>
              <a:r>
                <a:rPr lang="en-US" altLang="zh-CN" sz="1600" dirty="0"/>
                <a:t>I</a:t>
              </a:r>
              <a:endParaRPr lang="zh-CN" altLang="en-US" sz="1600" dirty="0"/>
            </a:p>
          </p:txBody>
        </p: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45ED3E93-A51B-37C0-5A23-8AFE757E4883}"/>
                </a:ext>
              </a:extLst>
            </p:cNvPr>
            <p:cNvCxnSpPr>
              <a:cxnSpLocks/>
              <a:stCxn id="55" idx="0"/>
              <a:endCxn id="56" idx="0"/>
            </p:cNvCxnSpPr>
            <p:nvPr/>
          </p:nvCxnSpPr>
          <p:spPr>
            <a:xfrm rot="5400000" flipH="1" flipV="1">
              <a:off x="2900446" y="2190538"/>
              <a:ext cx="12700" cy="1671654"/>
            </a:xfrm>
            <a:prstGeom prst="curvedConnector3">
              <a:avLst>
                <a:gd name="adj1" fmla="val 4376843"/>
              </a:avLst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D86CF946-5C55-33FC-3235-65007FA3126F}"/>
                </a:ext>
              </a:extLst>
            </p:cNvPr>
            <p:cNvCxnSpPr>
              <a:cxnSpLocks/>
              <a:stCxn id="56" idx="4"/>
              <a:endCxn id="55" idx="4"/>
            </p:cNvCxnSpPr>
            <p:nvPr/>
          </p:nvCxnSpPr>
          <p:spPr>
            <a:xfrm rot="5400000">
              <a:off x="2900446" y="3239692"/>
              <a:ext cx="12700" cy="1671654"/>
            </a:xfrm>
            <a:prstGeom prst="curvedConnector3">
              <a:avLst>
                <a:gd name="adj1" fmla="val 5134732"/>
              </a:avLst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矩形 1026">
              <a:extLst>
                <a:ext uri="{FF2B5EF4-FFF2-40B4-BE49-F238E27FC236}">
                  <a16:creationId xmlns:a16="http://schemas.microsoft.com/office/drawing/2014/main" id="{52617B47-5BAA-1ED8-B563-44FBD8774280}"/>
                </a:ext>
              </a:extLst>
            </p:cNvPr>
            <p:cNvSpPr/>
            <p:nvPr/>
          </p:nvSpPr>
          <p:spPr>
            <a:xfrm>
              <a:off x="2695039" y="2184619"/>
              <a:ext cx="42351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altLang="zh-CN" sz="32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β</a:t>
              </a:r>
              <a:endParaRPr lang="zh-CN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29" name="文本框 1028">
              <a:extLst>
                <a:ext uri="{FF2B5EF4-FFF2-40B4-BE49-F238E27FC236}">
                  <a16:creationId xmlns:a16="http://schemas.microsoft.com/office/drawing/2014/main" id="{6664A379-47C1-1F59-9E96-D4D7775BA6C4}"/>
                </a:ext>
              </a:extLst>
            </p:cNvPr>
            <p:cNvSpPr txBox="1"/>
            <p:nvPr/>
          </p:nvSpPr>
          <p:spPr>
            <a:xfrm>
              <a:off x="2753995" y="4328892"/>
              <a:ext cx="30560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altLang="zh-CN" sz="32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γ</a:t>
              </a:r>
              <a:endParaRPr lang="zh-CN" altLang="en-US" sz="3200" dirty="0"/>
            </a:p>
          </p:txBody>
        </p:sp>
      </p:grp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18E7DA2D-0D39-17E1-1126-8C659C0F5064}"/>
              </a:ext>
            </a:extLst>
          </p:cNvPr>
          <p:cNvSpPr txBox="1"/>
          <p:nvPr/>
        </p:nvSpPr>
        <p:spPr>
          <a:xfrm>
            <a:off x="6477807" y="2683633"/>
            <a:ext cx="4390784" cy="2230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en-US" altLang="zh-CN" sz="1800" dirty="0"/>
              <a:t>SIS </a:t>
            </a:r>
            <a:r>
              <a:rPr lang="zh-CN" altLang="en-US" sz="1800" dirty="0"/>
              <a:t>模型将人群分为 </a:t>
            </a:r>
            <a:r>
              <a:rPr lang="en-US" altLang="zh-CN" sz="1800" dirty="0"/>
              <a:t>S </a:t>
            </a:r>
            <a:r>
              <a:rPr lang="zh-CN" altLang="en-US" sz="1800" dirty="0"/>
              <a:t>类和 </a:t>
            </a:r>
            <a:r>
              <a:rPr lang="en-US" altLang="zh-CN" sz="1800" dirty="0"/>
              <a:t>I </a:t>
            </a:r>
            <a:r>
              <a:rPr lang="zh-CN" altLang="en-US" sz="1800" dirty="0"/>
              <a:t>类，</a:t>
            </a:r>
            <a:r>
              <a:rPr lang="zh-CN" altLang="en-US" dirty="0"/>
              <a:t>适用于只有易感者和患病者两类人群，可以治愈，但会反复发作的疾病，例如脑炎、细菌性痢疾等治愈后也不具有免疫力的传染病。 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3B6638-8213-26D8-F8A0-92345BB4E358}"/>
              </a:ext>
            </a:extLst>
          </p:cNvPr>
          <p:cNvSpPr txBox="1"/>
          <p:nvPr/>
        </p:nvSpPr>
        <p:spPr>
          <a:xfrm>
            <a:off x="4066575" y="2374014"/>
            <a:ext cx="6802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18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</p:spTree>
    <p:extLst>
      <p:ext uri="{BB962C8B-B14F-4D97-AF65-F5344CB8AC3E}">
        <p14:creationId xmlns:p14="http://schemas.microsoft.com/office/powerpoint/2010/main" val="173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animBg="1"/>
      <p:bldP spid="33" grpId="0"/>
      <p:bldP spid="13" grpId="0"/>
      <p:bldP spid="19" grpId="0" animBg="1"/>
      <p:bldP spid="21" grpId="0" animBg="1"/>
      <p:bldP spid="22" grpId="0" animBg="1"/>
      <p:bldP spid="26" grpId="0" animBg="1"/>
      <p:bldP spid="34" grpId="0" animBg="1"/>
      <p:bldP spid="103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4338639" y="599279"/>
            <a:ext cx="375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2592853" y="901879"/>
            <a:ext cx="7249866" cy="45719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E49AF88B-4F9D-4D72-B33C-0FF419BE9528}"/>
              </a:ext>
            </a:extLst>
          </p:cNvPr>
          <p:cNvSpPr/>
          <p:nvPr/>
        </p:nvSpPr>
        <p:spPr>
          <a:xfrm>
            <a:off x="7772400" y="1689100"/>
            <a:ext cx="3302000" cy="2971800"/>
          </a:xfrm>
          <a:prstGeom prst="rect">
            <a:avLst/>
          </a:prstGeom>
          <a:solidFill>
            <a:srgbClr val="4C678E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90CFF88-FE09-4374-A3B7-930F52253BF3}"/>
              </a:ext>
            </a:extLst>
          </p:cNvPr>
          <p:cNvSpPr/>
          <p:nvPr/>
        </p:nvSpPr>
        <p:spPr>
          <a:xfrm>
            <a:off x="947076" y="1689100"/>
            <a:ext cx="2034807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SIS </a:t>
            </a: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模型假设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949FBCD-1AA9-5DE5-3B8B-32222B65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22" y="2123064"/>
            <a:ext cx="6538555" cy="35609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、考察地区的总人数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不变，即不考虑生死或人口流动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易感者（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类）与患病者（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类）有效接触即被感染，变    为患病者；患病者（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类）可被治愈而变为易感者，无潜伏期、无免疫力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3、以一天作为模型的最小时间单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4、不考虑疾病的变异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1A496B8-6A55-7C6C-BDA8-0F2A0404C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2214104"/>
            <a:ext cx="3444473" cy="3250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11DA00F-B7DE-AB29-EB0E-B0996BCFC541}"/>
              </a:ext>
            </a:extLst>
          </p:cNvPr>
          <p:cNvSpPr txBox="1"/>
          <p:nvPr/>
        </p:nvSpPr>
        <p:spPr>
          <a:xfrm>
            <a:off x="4387850" y="1218422"/>
            <a:ext cx="3416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SCIENCE AND TECHNOLOGY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694056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 animBg="1"/>
      <p:bldP spid="52" grpId="0"/>
      <p:bldP spid="15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0639AF8-AF77-6BAC-2B7E-1FB4AF27B0F6}"/>
              </a:ext>
            </a:extLst>
          </p:cNvPr>
          <p:cNvSpPr/>
          <p:nvPr/>
        </p:nvSpPr>
        <p:spPr>
          <a:xfrm>
            <a:off x="6459867" y="3277869"/>
            <a:ext cx="4116512" cy="2470630"/>
          </a:xfrm>
          <a:prstGeom prst="rect">
            <a:avLst/>
          </a:prstGeom>
          <a:noFill/>
          <a:ln w="28575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124BF92-CE3F-49FA-A628-B3B44279791D}"/>
              </a:ext>
            </a:extLst>
          </p:cNvPr>
          <p:cNvSpPr/>
          <p:nvPr/>
        </p:nvSpPr>
        <p:spPr>
          <a:xfrm>
            <a:off x="7032600" y="3795482"/>
            <a:ext cx="3272381" cy="180318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总人口：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日治愈率：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平均治愈天数（平均传染期）：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日接触率：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传染期接触数：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BF88AE-FB19-B626-CB71-02EE200CBC70}"/>
              </a:ext>
            </a:extLst>
          </p:cNvPr>
          <p:cNvSpPr txBox="1"/>
          <p:nvPr/>
        </p:nvSpPr>
        <p:spPr>
          <a:xfrm>
            <a:off x="4338639" y="599279"/>
            <a:ext cx="375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EB3FC9-D02F-E375-BBB9-918741E512D6}"/>
              </a:ext>
            </a:extLst>
          </p:cNvPr>
          <p:cNvGrpSpPr/>
          <p:nvPr/>
        </p:nvGrpSpPr>
        <p:grpSpPr>
          <a:xfrm>
            <a:off x="2592853" y="901879"/>
            <a:ext cx="7249866" cy="45719"/>
            <a:chOff x="3893464" y="1130139"/>
            <a:chExt cx="4490797" cy="0"/>
          </a:xfrm>
        </p:grpSpPr>
        <p:cxnSp>
          <p:nvCxnSpPr>
            <p:cNvPr id="12" name="直接箭头连接符 25">
              <a:extLst>
                <a:ext uri="{FF2B5EF4-FFF2-40B4-BE49-F238E27FC236}">
                  <a16:creationId xmlns:a16="http://schemas.microsoft.com/office/drawing/2014/main" id="{E82BF197-EE8C-BF19-A623-3A8EE92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25">
              <a:extLst>
                <a:ext uri="{FF2B5EF4-FFF2-40B4-BE49-F238E27FC236}">
                  <a16:creationId xmlns:a16="http://schemas.microsoft.com/office/drawing/2014/main" id="{F8AEE5EF-13B1-54B7-569D-71420D5BF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7CE7638-753B-CC24-CD2D-5650A85DAB33}"/>
              </a:ext>
            </a:extLst>
          </p:cNvPr>
          <p:cNvSpPr txBox="1"/>
          <p:nvPr/>
        </p:nvSpPr>
        <p:spPr>
          <a:xfrm>
            <a:off x="4387850" y="1218422"/>
            <a:ext cx="3416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SCIENCE AND TECHNOLOGY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B260D0-0E74-22FE-F569-0749BF75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52" y="2068397"/>
            <a:ext cx="3810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B1D8A9-17E1-7FE9-050C-723F9F5C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51" y="3752971"/>
            <a:ext cx="37147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DDE4A5A-A33F-9782-CA69-219BE12C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760" y="2012472"/>
            <a:ext cx="3068959" cy="7003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9A4CA21-EBDA-41C4-99F4-608D0A501FAF}"/>
              </a:ext>
            </a:extLst>
          </p:cNvPr>
          <p:cNvSpPr/>
          <p:nvPr/>
        </p:nvSpPr>
        <p:spPr>
          <a:xfrm>
            <a:off x="6970881" y="3293501"/>
            <a:ext cx="2034807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变量解释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852DEE4B-139D-E8CE-BEF6-12CE6E3C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541" y="5747025"/>
            <a:ext cx="7894880" cy="41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just" eaLnBrk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例如，平均传染期 1/μ=5，日接触率λ=2 （每天传染 2人），则传染期接触数σ=10 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F7A3E55-8408-7232-8D01-9DB317F8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887" y="2666937"/>
            <a:ext cx="1056398" cy="5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10" grpId="0"/>
      <p:bldP spid="22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BF88AE-FB19-B626-CB71-02EE200CBC70}"/>
              </a:ext>
            </a:extLst>
          </p:cNvPr>
          <p:cNvSpPr txBox="1"/>
          <p:nvPr/>
        </p:nvSpPr>
        <p:spPr>
          <a:xfrm>
            <a:off x="4338639" y="599279"/>
            <a:ext cx="375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spc="6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EB3FC9-D02F-E375-BBB9-918741E512D6}"/>
              </a:ext>
            </a:extLst>
          </p:cNvPr>
          <p:cNvGrpSpPr/>
          <p:nvPr/>
        </p:nvGrpSpPr>
        <p:grpSpPr>
          <a:xfrm>
            <a:off x="2592853" y="901879"/>
            <a:ext cx="7249866" cy="45719"/>
            <a:chOff x="3893464" y="1130139"/>
            <a:chExt cx="4490797" cy="0"/>
          </a:xfrm>
        </p:grpSpPr>
        <p:cxnSp>
          <p:nvCxnSpPr>
            <p:cNvPr id="12" name="直接箭头连接符 25">
              <a:extLst>
                <a:ext uri="{FF2B5EF4-FFF2-40B4-BE49-F238E27FC236}">
                  <a16:creationId xmlns:a16="http://schemas.microsoft.com/office/drawing/2014/main" id="{E82BF197-EE8C-BF19-A623-3A8EE92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25">
              <a:extLst>
                <a:ext uri="{FF2B5EF4-FFF2-40B4-BE49-F238E27FC236}">
                  <a16:creationId xmlns:a16="http://schemas.microsoft.com/office/drawing/2014/main" id="{F8AEE5EF-13B1-54B7-569D-71420D5BF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7CE7638-753B-CC24-CD2D-5650A85DAB33}"/>
              </a:ext>
            </a:extLst>
          </p:cNvPr>
          <p:cNvSpPr txBox="1"/>
          <p:nvPr/>
        </p:nvSpPr>
        <p:spPr>
          <a:xfrm>
            <a:off x="4387850" y="1218422"/>
            <a:ext cx="3416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SCIENCE AND TECHNOLOGY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CA3415-A47F-BB60-62C7-73C822838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92"/>
          <a:stretch/>
        </p:blipFill>
        <p:spPr bwMode="auto">
          <a:xfrm>
            <a:off x="1151352" y="1616744"/>
            <a:ext cx="8181975" cy="148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E2EA86-F908-1030-20D9-2BBB0C1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52" y="3264741"/>
            <a:ext cx="3519317" cy="8068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C8A9E48-0ACF-1CF6-CBA1-3CD587F4D039}"/>
              </a:ext>
            </a:extLst>
          </p:cNvPr>
          <p:cNvSpPr txBox="1"/>
          <p:nvPr/>
        </p:nvSpPr>
        <p:spPr>
          <a:xfrm>
            <a:off x="1151351" y="4150760"/>
            <a:ext cx="569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σ&gt;1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时，患者将会始终存在，并且随着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（接触数）的增大而趋近于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2E166D-D5F1-AEF3-D5B6-C718E775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52" y="4876280"/>
            <a:ext cx="2266809" cy="59167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46C3375-2CF0-A4ED-36CF-3174AA5A7993}"/>
              </a:ext>
            </a:extLst>
          </p:cNvPr>
          <p:cNvSpPr/>
          <p:nvPr/>
        </p:nvSpPr>
        <p:spPr>
          <a:xfrm>
            <a:off x="7275071" y="1594947"/>
            <a:ext cx="3845114" cy="2165799"/>
          </a:xfrm>
          <a:prstGeom prst="rect">
            <a:avLst/>
          </a:prstGeom>
          <a:noFill/>
          <a:ln w="28575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92D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BA00DD-9681-7E30-75F3-BE9FD7F3C1DC}"/>
              </a:ext>
            </a:extLst>
          </p:cNvPr>
          <p:cNvSpPr/>
          <p:nvPr/>
        </p:nvSpPr>
        <p:spPr>
          <a:xfrm>
            <a:off x="7522007" y="2219681"/>
            <a:ext cx="3272381" cy="1433854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日治愈率：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平均治愈天数（平均传染期）：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日接触率：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传染期接触数：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σ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01A1D3D-E787-4FF5-2234-41CD1AEC984A}"/>
              </a:ext>
            </a:extLst>
          </p:cNvPr>
          <p:cNvSpPr/>
          <p:nvPr/>
        </p:nvSpPr>
        <p:spPr>
          <a:xfrm>
            <a:off x="7460288" y="1717700"/>
            <a:ext cx="2034807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4C678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变量解释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EE9ED7-CAD3-39B7-A387-1C8BFE53A32D}"/>
              </a:ext>
            </a:extLst>
          </p:cNvPr>
          <p:cNvSpPr txBox="1"/>
          <p:nvPr/>
        </p:nvSpPr>
        <p:spPr>
          <a:xfrm>
            <a:off x="1151352" y="5639578"/>
            <a:ext cx="52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σ&lt;=1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时，患者最终均会痊愈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749A52-BD6C-5C2C-FAC2-03D69F3E0535}"/>
              </a:ext>
            </a:extLst>
          </p:cNvPr>
          <p:cNvSpPr/>
          <p:nvPr/>
        </p:nvSpPr>
        <p:spPr>
          <a:xfrm>
            <a:off x="6498866" y="5316412"/>
            <a:ext cx="53631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σ</a:t>
            </a:r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是一个非常重要的变量！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05A1CBE-F97D-8B98-D26F-D82E398D732F}"/>
              </a:ext>
            </a:extLst>
          </p:cNvPr>
          <p:cNvCxnSpPr>
            <a:cxnSpLocks/>
          </p:cNvCxnSpPr>
          <p:nvPr/>
        </p:nvCxnSpPr>
        <p:spPr>
          <a:xfrm>
            <a:off x="1243173" y="4876280"/>
            <a:ext cx="5599416" cy="0"/>
          </a:xfrm>
          <a:prstGeom prst="line">
            <a:avLst/>
          </a:prstGeom>
          <a:solidFill>
            <a:schemeClr val="bg1">
              <a:lumMod val="95000"/>
              <a:alpha val="44000"/>
            </a:schemeClr>
          </a:solidFill>
          <a:ln>
            <a:gradFill>
              <a:gsLst>
                <a:gs pos="0">
                  <a:srgbClr val="4C678E"/>
                </a:gs>
                <a:gs pos="100000">
                  <a:srgbClr val="4C678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603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5" grpId="0"/>
      <p:bldP spid="32" grpId="0" animBg="1"/>
      <p:bldP spid="33" grpId="0" animBg="1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4832305B-6220-4DE8-8082-E8622FA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9493" r="26084" b="24455"/>
          <a:stretch/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94266FD-5D9B-4472-A34E-2F4F17E5F7CE}"/>
              </a:ext>
            </a:extLst>
          </p:cNvPr>
          <p:cNvSpPr/>
          <p:nvPr/>
        </p:nvSpPr>
        <p:spPr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2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D5C94A-FAC7-443B-8765-C0BAA94C0C8C}"/>
              </a:ext>
            </a:extLst>
          </p:cNvPr>
          <p:cNvSpPr txBox="1"/>
          <p:nvPr/>
        </p:nvSpPr>
        <p:spPr>
          <a:xfrm>
            <a:off x="6429921" y="2856637"/>
            <a:ext cx="5399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模型与</a:t>
            </a:r>
            <a:r>
              <a:rPr lang="en-US" altLang="zh-CN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</a:t>
            </a:r>
            <a:r>
              <a:rPr lang="zh-CN" altLang="en-US" sz="54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模型的比较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AE2E273-F0E7-46CA-A618-BF6ABED31343}"/>
              </a:ext>
            </a:extLst>
          </p:cNvPr>
          <p:cNvSpPr txBox="1"/>
          <p:nvPr/>
        </p:nvSpPr>
        <p:spPr>
          <a:xfrm>
            <a:off x="3611337" y="2410361"/>
            <a:ext cx="29953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02</a:t>
            </a:r>
            <a:endParaRPr lang="zh-CN" altLang="en-US" sz="16600" dirty="0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C5F02-9CD0-4D29-985F-5839FA9D1D77}"/>
              </a:ext>
            </a:extLst>
          </p:cNvPr>
          <p:cNvSpPr/>
          <p:nvPr/>
        </p:nvSpPr>
        <p:spPr>
          <a:xfrm>
            <a:off x="10576242" y="695685"/>
            <a:ext cx="1253205" cy="457816"/>
          </a:xfrm>
          <a:prstGeom prst="roundRect">
            <a:avLst/>
          </a:prstGeom>
          <a:solidFill>
            <a:schemeClr val="bg1"/>
          </a:solidFill>
          <a:ln>
            <a:solidFill>
              <a:srgbClr val="4C6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rPr>
              <a:t>PART 02</a:t>
            </a:r>
            <a:endParaRPr lang="zh-CN" altLang="en-US" dirty="0">
              <a:solidFill>
                <a:srgbClr val="4C678E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9593D4-4A4C-4D22-8A6C-A0FDC2EAAD59}"/>
              </a:ext>
            </a:extLst>
          </p:cNvPr>
          <p:cNvSpPr/>
          <p:nvPr/>
        </p:nvSpPr>
        <p:spPr>
          <a:xfrm>
            <a:off x="722087" y="5998029"/>
            <a:ext cx="482600" cy="70481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ísļîḓé">
            <a:extLst>
              <a:ext uri="{FF2B5EF4-FFF2-40B4-BE49-F238E27FC236}">
                <a16:creationId xmlns:a16="http://schemas.microsoft.com/office/drawing/2014/main" id="{1099C38A-DB28-4D1B-96D7-78FA2DF5166E}"/>
              </a:ext>
            </a:extLst>
          </p:cNvPr>
          <p:cNvGrpSpPr/>
          <p:nvPr/>
        </p:nvGrpSpPr>
        <p:grpSpPr>
          <a:xfrm>
            <a:off x="693300" y="729226"/>
            <a:ext cx="519548" cy="519548"/>
            <a:chOff x="5683121" y="1558109"/>
            <a:chExt cx="673626" cy="673626"/>
          </a:xfrm>
        </p:grpSpPr>
        <p:sp>
          <p:nvSpPr>
            <p:cNvPr id="68" name="ïşļíḋê">
              <a:extLst>
                <a:ext uri="{FF2B5EF4-FFF2-40B4-BE49-F238E27FC236}">
                  <a16:creationId xmlns:a16="http://schemas.microsoft.com/office/drawing/2014/main" id="{D4FFB7BF-FE35-4535-A647-4799CC8F6FD5}"/>
                </a:ext>
              </a:extLst>
            </p:cNvPr>
            <p:cNvSpPr/>
            <p:nvPr/>
          </p:nvSpPr>
          <p:spPr>
            <a:xfrm>
              <a:off x="5683121" y="1558109"/>
              <a:ext cx="673626" cy="673626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śľîḍe">
              <a:extLst>
                <a:ext uri="{FF2B5EF4-FFF2-40B4-BE49-F238E27FC236}">
                  <a16:creationId xmlns:a16="http://schemas.microsoft.com/office/drawing/2014/main" id="{EF1D9936-BDA6-4A9A-AA67-2F1F584B5176}"/>
                </a:ext>
              </a:extLst>
            </p:cNvPr>
            <p:cNvSpPr/>
            <p:nvPr/>
          </p:nvSpPr>
          <p:spPr bwMode="auto">
            <a:xfrm>
              <a:off x="5844363" y="1753151"/>
              <a:ext cx="351148" cy="283545"/>
            </a:xfrm>
            <a:custGeom>
              <a:avLst/>
              <a:gdLst>
                <a:gd name="connsiteX0" fmla="*/ 499361 w 608838"/>
                <a:gd name="connsiteY0" fmla="*/ 285654 h 491629"/>
                <a:gd name="connsiteX1" fmla="*/ 499361 w 608838"/>
                <a:gd name="connsiteY1" fmla="*/ 344437 h 491629"/>
                <a:gd name="connsiteX2" fmla="*/ 558245 w 608838"/>
                <a:gd name="connsiteY2" fmla="*/ 344437 h 491629"/>
                <a:gd name="connsiteX3" fmla="*/ 558245 w 608838"/>
                <a:gd name="connsiteY3" fmla="*/ 285654 h 491629"/>
                <a:gd name="connsiteX4" fmla="*/ 50593 w 608838"/>
                <a:gd name="connsiteY4" fmla="*/ 285654 h 491629"/>
                <a:gd name="connsiteX5" fmla="*/ 50593 w 608838"/>
                <a:gd name="connsiteY5" fmla="*/ 344437 h 491629"/>
                <a:gd name="connsiteX6" fmla="*/ 109477 w 608838"/>
                <a:gd name="connsiteY6" fmla="*/ 344437 h 491629"/>
                <a:gd name="connsiteX7" fmla="*/ 109477 w 608838"/>
                <a:gd name="connsiteY7" fmla="*/ 285654 h 491629"/>
                <a:gd name="connsiteX8" fmla="*/ 324062 w 608838"/>
                <a:gd name="connsiteY8" fmla="*/ 265425 h 491629"/>
                <a:gd name="connsiteX9" fmla="*/ 324062 w 608838"/>
                <a:gd name="connsiteY9" fmla="*/ 329947 h 491629"/>
                <a:gd name="connsiteX10" fmla="*/ 388693 w 608838"/>
                <a:gd name="connsiteY10" fmla="*/ 329947 h 491629"/>
                <a:gd name="connsiteX11" fmla="*/ 388693 w 608838"/>
                <a:gd name="connsiteY11" fmla="*/ 265425 h 491629"/>
                <a:gd name="connsiteX12" fmla="*/ 220144 w 608838"/>
                <a:gd name="connsiteY12" fmla="*/ 265425 h 491629"/>
                <a:gd name="connsiteX13" fmla="*/ 220144 w 608838"/>
                <a:gd name="connsiteY13" fmla="*/ 329947 h 491629"/>
                <a:gd name="connsiteX14" fmla="*/ 284775 w 608838"/>
                <a:gd name="connsiteY14" fmla="*/ 329947 h 491629"/>
                <a:gd name="connsiteX15" fmla="*/ 284775 w 608838"/>
                <a:gd name="connsiteY15" fmla="*/ 265425 h 491629"/>
                <a:gd name="connsiteX16" fmla="*/ 499361 w 608838"/>
                <a:gd name="connsiteY16" fmla="*/ 191225 h 491629"/>
                <a:gd name="connsiteX17" fmla="*/ 499361 w 608838"/>
                <a:gd name="connsiteY17" fmla="*/ 250008 h 491629"/>
                <a:gd name="connsiteX18" fmla="*/ 558245 w 608838"/>
                <a:gd name="connsiteY18" fmla="*/ 250008 h 491629"/>
                <a:gd name="connsiteX19" fmla="*/ 558245 w 608838"/>
                <a:gd name="connsiteY19" fmla="*/ 191225 h 491629"/>
                <a:gd name="connsiteX20" fmla="*/ 50593 w 608838"/>
                <a:gd name="connsiteY20" fmla="*/ 191225 h 491629"/>
                <a:gd name="connsiteX21" fmla="*/ 50593 w 608838"/>
                <a:gd name="connsiteY21" fmla="*/ 250008 h 491629"/>
                <a:gd name="connsiteX22" fmla="*/ 109477 w 608838"/>
                <a:gd name="connsiteY22" fmla="*/ 250008 h 491629"/>
                <a:gd name="connsiteX23" fmla="*/ 109477 w 608838"/>
                <a:gd name="connsiteY23" fmla="*/ 191225 h 491629"/>
                <a:gd name="connsiteX24" fmla="*/ 324062 w 608838"/>
                <a:gd name="connsiteY24" fmla="*/ 161682 h 491629"/>
                <a:gd name="connsiteX25" fmla="*/ 324062 w 608838"/>
                <a:gd name="connsiteY25" fmla="*/ 226204 h 491629"/>
                <a:gd name="connsiteX26" fmla="*/ 388693 w 608838"/>
                <a:gd name="connsiteY26" fmla="*/ 226204 h 491629"/>
                <a:gd name="connsiteX27" fmla="*/ 388693 w 608838"/>
                <a:gd name="connsiteY27" fmla="*/ 161682 h 491629"/>
                <a:gd name="connsiteX28" fmla="*/ 220144 w 608838"/>
                <a:gd name="connsiteY28" fmla="*/ 161682 h 491629"/>
                <a:gd name="connsiteX29" fmla="*/ 220144 w 608838"/>
                <a:gd name="connsiteY29" fmla="*/ 226204 h 491629"/>
                <a:gd name="connsiteX30" fmla="*/ 284775 w 608838"/>
                <a:gd name="connsiteY30" fmla="*/ 226204 h 491629"/>
                <a:gd name="connsiteX31" fmla="*/ 284775 w 608838"/>
                <a:gd name="connsiteY31" fmla="*/ 161682 h 491629"/>
                <a:gd name="connsiteX32" fmla="*/ 499361 w 608838"/>
                <a:gd name="connsiteY32" fmla="*/ 96797 h 491629"/>
                <a:gd name="connsiteX33" fmla="*/ 499361 w 608838"/>
                <a:gd name="connsiteY33" fmla="*/ 155579 h 491629"/>
                <a:gd name="connsiteX34" fmla="*/ 558245 w 608838"/>
                <a:gd name="connsiteY34" fmla="*/ 155579 h 491629"/>
                <a:gd name="connsiteX35" fmla="*/ 558245 w 608838"/>
                <a:gd name="connsiteY35" fmla="*/ 96797 h 491629"/>
                <a:gd name="connsiteX36" fmla="*/ 50593 w 608838"/>
                <a:gd name="connsiteY36" fmla="*/ 96797 h 491629"/>
                <a:gd name="connsiteX37" fmla="*/ 50593 w 608838"/>
                <a:gd name="connsiteY37" fmla="*/ 155579 h 491629"/>
                <a:gd name="connsiteX38" fmla="*/ 109477 w 608838"/>
                <a:gd name="connsiteY38" fmla="*/ 155579 h 491629"/>
                <a:gd name="connsiteX39" fmla="*/ 109477 w 608838"/>
                <a:gd name="connsiteY39" fmla="*/ 96797 h 491629"/>
                <a:gd name="connsiteX40" fmla="*/ 324062 w 608838"/>
                <a:gd name="connsiteY40" fmla="*/ 57938 h 491629"/>
                <a:gd name="connsiteX41" fmla="*/ 324062 w 608838"/>
                <a:gd name="connsiteY41" fmla="*/ 122461 h 491629"/>
                <a:gd name="connsiteX42" fmla="*/ 388693 w 608838"/>
                <a:gd name="connsiteY42" fmla="*/ 122461 h 491629"/>
                <a:gd name="connsiteX43" fmla="*/ 388693 w 608838"/>
                <a:gd name="connsiteY43" fmla="*/ 57938 h 491629"/>
                <a:gd name="connsiteX44" fmla="*/ 220144 w 608838"/>
                <a:gd name="connsiteY44" fmla="*/ 57938 h 491629"/>
                <a:gd name="connsiteX45" fmla="*/ 220144 w 608838"/>
                <a:gd name="connsiteY45" fmla="*/ 122461 h 491629"/>
                <a:gd name="connsiteX46" fmla="*/ 284775 w 608838"/>
                <a:gd name="connsiteY46" fmla="*/ 122461 h 491629"/>
                <a:gd name="connsiteX47" fmla="*/ 284775 w 608838"/>
                <a:gd name="connsiteY47" fmla="*/ 57938 h 491629"/>
                <a:gd name="connsiteX48" fmla="*/ 469401 w 608838"/>
                <a:gd name="connsiteY48" fmla="*/ 44033 h 491629"/>
                <a:gd name="connsiteX49" fmla="*/ 608838 w 608838"/>
                <a:gd name="connsiteY49" fmla="*/ 44033 h 491629"/>
                <a:gd name="connsiteX50" fmla="*/ 608838 w 608838"/>
                <a:gd name="connsiteY50" fmla="*/ 491629 h 491629"/>
                <a:gd name="connsiteX51" fmla="*/ 510950 w 608838"/>
                <a:gd name="connsiteY51" fmla="*/ 491629 h 491629"/>
                <a:gd name="connsiteX52" fmla="*/ 510950 w 608838"/>
                <a:gd name="connsiteY52" fmla="*/ 391651 h 491629"/>
                <a:gd name="connsiteX53" fmla="*/ 469401 w 608838"/>
                <a:gd name="connsiteY53" fmla="*/ 391651 h 491629"/>
                <a:gd name="connsiteX54" fmla="*/ 0 w 608838"/>
                <a:gd name="connsiteY54" fmla="*/ 44033 h 491629"/>
                <a:gd name="connsiteX55" fmla="*/ 139437 w 608838"/>
                <a:gd name="connsiteY55" fmla="*/ 44033 h 491629"/>
                <a:gd name="connsiteX56" fmla="*/ 139437 w 608838"/>
                <a:gd name="connsiteY56" fmla="*/ 391651 h 491629"/>
                <a:gd name="connsiteX57" fmla="*/ 97889 w 608838"/>
                <a:gd name="connsiteY57" fmla="*/ 391651 h 491629"/>
                <a:gd name="connsiteX58" fmla="*/ 97889 w 608838"/>
                <a:gd name="connsiteY58" fmla="*/ 491629 h 491629"/>
                <a:gd name="connsiteX59" fmla="*/ 0 w 608838"/>
                <a:gd name="connsiteY59" fmla="*/ 491629 h 491629"/>
                <a:gd name="connsiteX60" fmla="*/ 164558 w 608838"/>
                <a:gd name="connsiteY60" fmla="*/ 0 h 491629"/>
                <a:gd name="connsiteX61" fmla="*/ 444279 w 608838"/>
                <a:gd name="connsiteY61" fmla="*/ 0 h 491629"/>
                <a:gd name="connsiteX62" fmla="*/ 444279 w 608838"/>
                <a:gd name="connsiteY62" fmla="*/ 491629 h 491629"/>
                <a:gd name="connsiteX63" fmla="*/ 336781 w 608838"/>
                <a:gd name="connsiteY63" fmla="*/ 491629 h 491629"/>
                <a:gd name="connsiteX64" fmla="*/ 336781 w 608838"/>
                <a:gd name="connsiteY64" fmla="*/ 381866 h 491629"/>
                <a:gd name="connsiteX65" fmla="*/ 272056 w 608838"/>
                <a:gd name="connsiteY65" fmla="*/ 381866 h 491629"/>
                <a:gd name="connsiteX66" fmla="*/ 272056 w 608838"/>
                <a:gd name="connsiteY66" fmla="*/ 491629 h 491629"/>
                <a:gd name="connsiteX67" fmla="*/ 164558 w 608838"/>
                <a:gd name="connsiteY67" fmla="*/ 491629 h 49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8838" h="491629">
                  <a:moveTo>
                    <a:pt x="499361" y="285654"/>
                  </a:moveTo>
                  <a:lnTo>
                    <a:pt x="499361" y="344437"/>
                  </a:lnTo>
                  <a:lnTo>
                    <a:pt x="558245" y="344437"/>
                  </a:lnTo>
                  <a:lnTo>
                    <a:pt x="558245" y="285654"/>
                  </a:lnTo>
                  <a:close/>
                  <a:moveTo>
                    <a:pt x="50593" y="285654"/>
                  </a:moveTo>
                  <a:lnTo>
                    <a:pt x="50593" y="344437"/>
                  </a:lnTo>
                  <a:lnTo>
                    <a:pt x="109477" y="344437"/>
                  </a:lnTo>
                  <a:lnTo>
                    <a:pt x="109477" y="285654"/>
                  </a:lnTo>
                  <a:close/>
                  <a:moveTo>
                    <a:pt x="324062" y="265425"/>
                  </a:moveTo>
                  <a:lnTo>
                    <a:pt x="324062" y="329947"/>
                  </a:lnTo>
                  <a:lnTo>
                    <a:pt x="388693" y="329947"/>
                  </a:lnTo>
                  <a:lnTo>
                    <a:pt x="388693" y="265425"/>
                  </a:lnTo>
                  <a:close/>
                  <a:moveTo>
                    <a:pt x="220144" y="265425"/>
                  </a:moveTo>
                  <a:lnTo>
                    <a:pt x="220144" y="329947"/>
                  </a:lnTo>
                  <a:lnTo>
                    <a:pt x="284775" y="329947"/>
                  </a:lnTo>
                  <a:lnTo>
                    <a:pt x="284775" y="265425"/>
                  </a:lnTo>
                  <a:close/>
                  <a:moveTo>
                    <a:pt x="499361" y="191225"/>
                  </a:moveTo>
                  <a:lnTo>
                    <a:pt x="499361" y="250008"/>
                  </a:lnTo>
                  <a:lnTo>
                    <a:pt x="558245" y="250008"/>
                  </a:lnTo>
                  <a:lnTo>
                    <a:pt x="558245" y="191225"/>
                  </a:lnTo>
                  <a:close/>
                  <a:moveTo>
                    <a:pt x="50593" y="191225"/>
                  </a:moveTo>
                  <a:lnTo>
                    <a:pt x="50593" y="250008"/>
                  </a:lnTo>
                  <a:lnTo>
                    <a:pt x="109477" y="250008"/>
                  </a:lnTo>
                  <a:lnTo>
                    <a:pt x="109477" y="191225"/>
                  </a:lnTo>
                  <a:close/>
                  <a:moveTo>
                    <a:pt x="324062" y="161682"/>
                  </a:moveTo>
                  <a:lnTo>
                    <a:pt x="324062" y="226204"/>
                  </a:lnTo>
                  <a:lnTo>
                    <a:pt x="388693" y="226204"/>
                  </a:lnTo>
                  <a:lnTo>
                    <a:pt x="388693" y="161682"/>
                  </a:lnTo>
                  <a:close/>
                  <a:moveTo>
                    <a:pt x="220144" y="161682"/>
                  </a:moveTo>
                  <a:lnTo>
                    <a:pt x="220144" y="226204"/>
                  </a:lnTo>
                  <a:lnTo>
                    <a:pt x="284775" y="226204"/>
                  </a:lnTo>
                  <a:lnTo>
                    <a:pt x="284775" y="161682"/>
                  </a:lnTo>
                  <a:close/>
                  <a:moveTo>
                    <a:pt x="499361" y="96797"/>
                  </a:moveTo>
                  <a:lnTo>
                    <a:pt x="499361" y="155579"/>
                  </a:lnTo>
                  <a:lnTo>
                    <a:pt x="558245" y="155579"/>
                  </a:lnTo>
                  <a:lnTo>
                    <a:pt x="558245" y="96797"/>
                  </a:lnTo>
                  <a:close/>
                  <a:moveTo>
                    <a:pt x="50593" y="96797"/>
                  </a:moveTo>
                  <a:lnTo>
                    <a:pt x="50593" y="155579"/>
                  </a:lnTo>
                  <a:lnTo>
                    <a:pt x="109477" y="155579"/>
                  </a:lnTo>
                  <a:lnTo>
                    <a:pt x="109477" y="96797"/>
                  </a:lnTo>
                  <a:close/>
                  <a:moveTo>
                    <a:pt x="324062" y="57938"/>
                  </a:moveTo>
                  <a:lnTo>
                    <a:pt x="324062" y="122461"/>
                  </a:lnTo>
                  <a:lnTo>
                    <a:pt x="388693" y="122461"/>
                  </a:lnTo>
                  <a:lnTo>
                    <a:pt x="388693" y="57938"/>
                  </a:lnTo>
                  <a:close/>
                  <a:moveTo>
                    <a:pt x="220144" y="57938"/>
                  </a:moveTo>
                  <a:lnTo>
                    <a:pt x="220144" y="122461"/>
                  </a:lnTo>
                  <a:lnTo>
                    <a:pt x="284775" y="122461"/>
                  </a:lnTo>
                  <a:lnTo>
                    <a:pt x="284775" y="57938"/>
                  </a:lnTo>
                  <a:close/>
                  <a:moveTo>
                    <a:pt x="469401" y="44033"/>
                  </a:moveTo>
                  <a:lnTo>
                    <a:pt x="608838" y="44033"/>
                  </a:lnTo>
                  <a:lnTo>
                    <a:pt x="608838" y="491629"/>
                  </a:lnTo>
                  <a:lnTo>
                    <a:pt x="510950" y="491629"/>
                  </a:lnTo>
                  <a:lnTo>
                    <a:pt x="510950" y="391651"/>
                  </a:lnTo>
                  <a:lnTo>
                    <a:pt x="469401" y="391651"/>
                  </a:lnTo>
                  <a:close/>
                  <a:moveTo>
                    <a:pt x="0" y="44033"/>
                  </a:moveTo>
                  <a:lnTo>
                    <a:pt x="139437" y="44033"/>
                  </a:lnTo>
                  <a:lnTo>
                    <a:pt x="139437" y="391651"/>
                  </a:lnTo>
                  <a:lnTo>
                    <a:pt x="97889" y="391651"/>
                  </a:lnTo>
                  <a:lnTo>
                    <a:pt x="97889" y="491629"/>
                  </a:lnTo>
                  <a:lnTo>
                    <a:pt x="0" y="491629"/>
                  </a:lnTo>
                  <a:close/>
                  <a:moveTo>
                    <a:pt x="164558" y="0"/>
                  </a:moveTo>
                  <a:lnTo>
                    <a:pt x="444279" y="0"/>
                  </a:lnTo>
                  <a:lnTo>
                    <a:pt x="444279" y="491629"/>
                  </a:lnTo>
                  <a:lnTo>
                    <a:pt x="336781" y="491629"/>
                  </a:lnTo>
                  <a:lnTo>
                    <a:pt x="336781" y="381866"/>
                  </a:lnTo>
                  <a:lnTo>
                    <a:pt x="272056" y="381866"/>
                  </a:lnTo>
                  <a:lnTo>
                    <a:pt x="272056" y="491629"/>
                  </a:lnTo>
                  <a:lnTo>
                    <a:pt x="164558" y="491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16582-B7B3-C3AB-6943-1230C74C52CF}"/>
              </a:ext>
            </a:extLst>
          </p:cNvPr>
          <p:cNvGrpSpPr/>
          <p:nvPr/>
        </p:nvGrpSpPr>
        <p:grpSpPr>
          <a:xfrm>
            <a:off x="1337209" y="695685"/>
            <a:ext cx="4520175" cy="589647"/>
            <a:chOff x="706580" y="632385"/>
            <a:chExt cx="4520175" cy="58964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DD870D-3E9E-CBDB-40F7-08219EBCD6FD}"/>
                </a:ext>
              </a:extLst>
            </p:cNvPr>
            <p:cNvSpPr txBox="1"/>
            <p:nvPr/>
          </p:nvSpPr>
          <p:spPr>
            <a:xfrm>
              <a:off x="706580" y="632385"/>
              <a:ext cx="283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600" dirty="0">
                  <a:solidFill>
                    <a:srgbClr val="4C678E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</a:rPr>
                <a:t>上海大学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3BFD1E-D13D-10FC-087A-CA424E1B023B}"/>
                </a:ext>
              </a:extLst>
            </p:cNvPr>
            <p:cNvSpPr txBox="1"/>
            <p:nvPr/>
          </p:nvSpPr>
          <p:spPr>
            <a:xfrm>
              <a:off x="744680" y="991200"/>
              <a:ext cx="4482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SHANGHAI UNIVERSITY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4E7908C-DE1E-1505-D845-47FF6CD4F1A2}"/>
              </a:ext>
            </a:extLst>
          </p:cNvPr>
          <p:cNvSpPr txBox="1"/>
          <p:nvPr/>
        </p:nvSpPr>
        <p:spPr>
          <a:xfrm>
            <a:off x="7455387" y="4718685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Comparison of SIS model and SI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1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12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8E624-E362-49D4-A3F6-404103314F3F}"/>
              </a:ext>
            </a:extLst>
          </p:cNvPr>
          <p:cNvSpPr txBox="1"/>
          <p:nvPr/>
        </p:nvSpPr>
        <p:spPr>
          <a:xfrm>
            <a:off x="4649900" y="1243127"/>
            <a:ext cx="4848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Comparison of SIS model and SI model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93C4A0-082D-4A52-B424-B8634C06090F}"/>
              </a:ext>
            </a:extLst>
          </p:cNvPr>
          <p:cNvSpPr txBox="1"/>
          <p:nvPr/>
        </p:nvSpPr>
        <p:spPr>
          <a:xfrm>
            <a:off x="3414139" y="535241"/>
            <a:ext cx="5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SIS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模型与</a:t>
            </a:r>
            <a:r>
              <a:rPr lang="en-US" altLang="zh-CN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SI</a:t>
            </a:r>
            <a:r>
              <a:rPr lang="zh-CN" altLang="en-US" sz="4000" dirty="0">
                <a:solidFill>
                  <a:srgbClr val="4C67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模型的比较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AF135D-A875-42B9-89FA-9A7354F99E91}"/>
              </a:ext>
            </a:extLst>
          </p:cNvPr>
          <p:cNvGrpSpPr/>
          <p:nvPr/>
        </p:nvGrpSpPr>
        <p:grpSpPr>
          <a:xfrm>
            <a:off x="1387011" y="939639"/>
            <a:ext cx="9924836" cy="438400"/>
            <a:chOff x="3893464" y="1130139"/>
            <a:chExt cx="4490797" cy="0"/>
          </a:xfrm>
        </p:grpSpPr>
        <p:cxnSp>
          <p:nvCxnSpPr>
            <p:cNvPr id="36" name="直接箭头连接符 25">
              <a:extLst>
                <a:ext uri="{FF2B5EF4-FFF2-40B4-BE49-F238E27FC236}">
                  <a16:creationId xmlns:a16="http://schemas.microsoft.com/office/drawing/2014/main" id="{2C63A09A-2159-43E4-8576-EF495EDE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25">
              <a:extLst>
                <a:ext uri="{FF2B5EF4-FFF2-40B4-BE49-F238E27FC236}">
                  <a16:creationId xmlns:a16="http://schemas.microsoft.com/office/drawing/2014/main" id="{EC1F02D4-72DF-4779-B7B5-CD8D22B69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100000">
                    <a:srgbClr val="4C678E">
                      <a:alpha val="0"/>
                    </a:srgbClr>
                  </a:gs>
                  <a:gs pos="0">
                    <a:srgbClr val="4C678E"/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7C57E-505F-48E3-80A5-515C8EE8ADFD}"/>
              </a:ext>
            </a:extLst>
          </p:cNvPr>
          <p:cNvSpPr txBox="1"/>
          <p:nvPr/>
        </p:nvSpPr>
        <p:spPr>
          <a:xfrm>
            <a:off x="1089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50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7658B-371C-427A-B22B-6566BCE2E744}"/>
              </a:ext>
            </a:extLst>
          </p:cNvPr>
          <p:cNvSpPr txBox="1"/>
          <p:nvPr/>
        </p:nvSpPr>
        <p:spPr>
          <a:xfrm>
            <a:off x="4645665" y="4257814"/>
            <a:ext cx="145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98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%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14E1CF-F134-6662-4B26-1C08B2ECB4A1}"/>
              </a:ext>
            </a:extLst>
          </p:cNvPr>
          <p:cNvSpPr txBox="1"/>
          <p:nvPr/>
        </p:nvSpPr>
        <p:spPr>
          <a:xfrm>
            <a:off x="6958332" y="2451093"/>
            <a:ext cx="460958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数值解与解析解之间的差异很小，表明数值解的误差小，该模型数值解的精度高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7B7BE6-AEE2-B993-FA15-A0509E67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9" y="1777446"/>
            <a:ext cx="6086068" cy="43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711441C3-CC72-F52D-57A3-35EB906FB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51" y="6168870"/>
            <a:ext cx="1053101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λ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=1.2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  </a:t>
            </a:r>
            <a:r>
              <a:rPr lang="el-GR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μ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=0.6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σ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=2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收敛到(1-1/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σ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)=0.5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9C323591-1A51-A82A-8E55-3F396A1FC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590" y="3969703"/>
            <a:ext cx="4609581" cy="128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5698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结论1：SI模型是SIS模型μ=0时的特解，也就是日治愈率为0下的特解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07980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24" grpId="0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1964</Words>
  <Application>Microsoft Office PowerPoint</Application>
  <PresentationFormat>宽屏</PresentationFormat>
  <Paragraphs>239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Helvetica Neue</vt:lpstr>
      <vt:lpstr>等线</vt:lpstr>
      <vt:lpstr>等线 Light</vt:lpstr>
      <vt:lpstr>汉仪铁线黑-65简</vt:lpstr>
      <vt:lpstr>汉仪心海行楷W</vt:lpstr>
      <vt:lpstr>黑体</vt:lpstr>
      <vt:lpstr>思源黑体 CN Bold</vt:lpstr>
      <vt:lpstr>思源黑体 CN Heavy</vt:lpstr>
      <vt:lpstr>思源黑体 CN Normal</vt:lpstr>
      <vt:lpstr>思源宋体 Heavy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定巍 吕</cp:lastModifiedBy>
  <cp:revision>131</cp:revision>
  <dcterms:created xsi:type="dcterms:W3CDTF">2018-04-18T06:17:00Z</dcterms:created>
  <dcterms:modified xsi:type="dcterms:W3CDTF">2023-09-25T12:07:47Z</dcterms:modified>
</cp:coreProperties>
</file>